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Canva Sans Bold" panose="020B0604020202020204" charset="0"/>
      <p:regular r:id="rId11"/>
    </p:embeddedFont>
    <p:embeddedFont>
      <p:font typeface="Montserrat" panose="00000500000000000000" pitchFamily="2" charset="0"/>
      <p:regular r:id="rId12"/>
    </p:embeddedFont>
    <p:embeddedFont>
      <p:font typeface="Montserrat Bold" panose="00000800000000000000" charset="0"/>
      <p:regular r:id="rId13"/>
    </p:embeddedFont>
    <p:embeddedFont>
      <p:font typeface="Nine by Five"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8" d="100"/>
          <a:sy n="58" d="100"/>
        </p:scale>
        <p:origin x="258"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jpeg>
</file>

<file path=ppt/media/image10.jpeg>
</file>

<file path=ppt/media/image11.jpeg>
</file>

<file path=ppt/media/image12.png>
</file>

<file path=ppt/media/image13.png>
</file>

<file path=ppt/media/image2.gif>
</file>

<file path=ppt/media/image3.jpeg>
</file>

<file path=ppt/media/image4.pn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pic>
        <p:nvPicPr>
          <p:cNvPr id="3" name="Picture 3"/>
          <p:cNvPicPr>
            <a:picLocks noChangeAspect="1"/>
          </p:cNvPicPr>
          <p:nvPr/>
        </p:nvPicPr>
        <p:blipFill>
          <a:blip r:embed="rId3"/>
          <a:srcRect/>
          <a:stretch>
            <a:fillRect/>
          </a:stretch>
        </p:blipFill>
        <p:spPr>
          <a:xfrm>
            <a:off x="-255985" y="-2180105"/>
            <a:ext cx="9400859" cy="5264481"/>
          </a:xfrm>
          <a:prstGeom prst="rect">
            <a:avLst/>
          </a:prstGeom>
        </p:spPr>
      </p:pic>
      <p:pic>
        <p:nvPicPr>
          <p:cNvPr id="4" name="Picture 4"/>
          <p:cNvPicPr>
            <a:picLocks noChangeAspect="1"/>
          </p:cNvPicPr>
          <p:nvPr/>
        </p:nvPicPr>
        <p:blipFill>
          <a:blip r:embed="rId3"/>
          <a:srcRect/>
          <a:stretch>
            <a:fillRect/>
          </a:stretch>
        </p:blipFill>
        <p:spPr>
          <a:xfrm>
            <a:off x="9144874" y="-2180105"/>
            <a:ext cx="9400859" cy="5264481"/>
          </a:xfrm>
          <a:prstGeom prst="rect">
            <a:avLst/>
          </a:prstGeom>
        </p:spPr>
      </p:pic>
      <p:pic>
        <p:nvPicPr>
          <p:cNvPr id="5" name="Picture 5"/>
          <p:cNvPicPr>
            <a:picLocks noChangeAspect="1"/>
          </p:cNvPicPr>
          <p:nvPr/>
        </p:nvPicPr>
        <p:blipFill>
          <a:blip r:embed="rId3"/>
          <a:srcRect/>
          <a:stretch>
            <a:fillRect/>
          </a:stretch>
        </p:blipFill>
        <p:spPr>
          <a:xfrm rot="-10798857">
            <a:off x="9144000" y="7201062"/>
            <a:ext cx="9400859" cy="5264481"/>
          </a:xfrm>
          <a:prstGeom prst="rect">
            <a:avLst/>
          </a:prstGeom>
        </p:spPr>
      </p:pic>
      <p:pic>
        <p:nvPicPr>
          <p:cNvPr id="6" name="Picture 6"/>
          <p:cNvPicPr>
            <a:picLocks noChangeAspect="1"/>
          </p:cNvPicPr>
          <p:nvPr/>
        </p:nvPicPr>
        <p:blipFill>
          <a:blip r:embed="rId3"/>
          <a:srcRect/>
          <a:stretch>
            <a:fillRect/>
          </a:stretch>
        </p:blipFill>
        <p:spPr>
          <a:xfrm rot="-10798857">
            <a:off x="-256859" y="7197939"/>
            <a:ext cx="9400859" cy="5264481"/>
          </a:xfrm>
          <a:prstGeom prst="rect">
            <a:avLst/>
          </a:prstGeom>
        </p:spPr>
      </p:pic>
      <p:sp>
        <p:nvSpPr>
          <p:cNvPr id="7" name="Freeform 7"/>
          <p:cNvSpPr/>
          <p:nvPr/>
        </p:nvSpPr>
        <p:spPr>
          <a:xfrm>
            <a:off x="8930728" y="-371356"/>
            <a:ext cx="9357272" cy="10614834"/>
          </a:xfrm>
          <a:custGeom>
            <a:avLst/>
            <a:gdLst/>
            <a:ahLst/>
            <a:cxnLst/>
            <a:rect l="l" t="t" r="r" b="b"/>
            <a:pathLst>
              <a:path w="9357272" h="10614834">
                <a:moveTo>
                  <a:pt x="0" y="0"/>
                </a:moveTo>
                <a:lnTo>
                  <a:pt x="9357272" y="0"/>
                </a:lnTo>
                <a:lnTo>
                  <a:pt x="9357272" y="10614834"/>
                </a:lnTo>
                <a:lnTo>
                  <a:pt x="0" y="10614834"/>
                </a:lnTo>
                <a:lnTo>
                  <a:pt x="0" y="0"/>
                </a:lnTo>
                <a:close/>
              </a:path>
            </a:pathLst>
          </a:custGeom>
          <a:blipFill>
            <a:blip r:embed="rId4">
              <a:alphaModFix amt="36000"/>
            </a:blip>
            <a:stretch>
              <a:fillRect l="-12550" r="-12550" b="-10279"/>
            </a:stretch>
          </a:blipFill>
        </p:spPr>
      </p:sp>
      <p:sp>
        <p:nvSpPr>
          <p:cNvPr id="8" name="TextBox 8"/>
          <p:cNvSpPr txBox="1"/>
          <p:nvPr/>
        </p:nvSpPr>
        <p:spPr>
          <a:xfrm>
            <a:off x="4503636" y="4186065"/>
            <a:ext cx="8854184" cy="1724370"/>
          </a:xfrm>
          <a:prstGeom prst="rect">
            <a:avLst/>
          </a:prstGeom>
        </p:spPr>
        <p:txBody>
          <a:bodyPr lIns="0" tIns="0" rIns="0" bIns="0" rtlCol="0" anchor="t">
            <a:spAutoFit/>
          </a:bodyPr>
          <a:lstStyle/>
          <a:p>
            <a:pPr algn="ctr">
              <a:lnSpc>
                <a:spcPts val="14161"/>
              </a:lnSpc>
            </a:pPr>
            <a:r>
              <a:rPr lang="en-US" sz="10115" b="1">
                <a:solidFill>
                  <a:srgbClr val="FFFFFF"/>
                </a:solidFill>
                <a:latin typeface="Canva Sans Bold"/>
                <a:ea typeface="Canva Sans Bold"/>
                <a:cs typeface="Canva Sans Bold"/>
                <a:sym typeface="Canva Sans Bold"/>
              </a:rPr>
              <a:t>TECH BEERUS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pic>
        <p:nvPicPr>
          <p:cNvPr id="3" name="Picture 3"/>
          <p:cNvPicPr>
            <a:picLocks noChangeAspect="1"/>
          </p:cNvPicPr>
          <p:nvPr/>
        </p:nvPicPr>
        <p:blipFill>
          <a:blip r:embed="rId3"/>
          <a:srcRect/>
          <a:stretch>
            <a:fillRect/>
          </a:stretch>
        </p:blipFill>
        <p:spPr>
          <a:xfrm>
            <a:off x="-255985" y="-2180105"/>
            <a:ext cx="9400859" cy="5264481"/>
          </a:xfrm>
          <a:prstGeom prst="rect">
            <a:avLst/>
          </a:prstGeom>
        </p:spPr>
      </p:pic>
      <p:pic>
        <p:nvPicPr>
          <p:cNvPr id="4" name="Picture 4"/>
          <p:cNvPicPr>
            <a:picLocks noChangeAspect="1"/>
          </p:cNvPicPr>
          <p:nvPr/>
        </p:nvPicPr>
        <p:blipFill>
          <a:blip r:embed="rId3"/>
          <a:srcRect/>
          <a:stretch>
            <a:fillRect/>
          </a:stretch>
        </p:blipFill>
        <p:spPr>
          <a:xfrm>
            <a:off x="9144874" y="-2180105"/>
            <a:ext cx="9400859" cy="5264481"/>
          </a:xfrm>
          <a:prstGeom prst="rect">
            <a:avLst/>
          </a:prstGeom>
        </p:spPr>
      </p:pic>
      <p:pic>
        <p:nvPicPr>
          <p:cNvPr id="5" name="Picture 5"/>
          <p:cNvPicPr>
            <a:picLocks noChangeAspect="1"/>
          </p:cNvPicPr>
          <p:nvPr/>
        </p:nvPicPr>
        <p:blipFill>
          <a:blip r:embed="rId3"/>
          <a:srcRect/>
          <a:stretch>
            <a:fillRect/>
          </a:stretch>
        </p:blipFill>
        <p:spPr>
          <a:xfrm rot="-10798857">
            <a:off x="9144000" y="7201062"/>
            <a:ext cx="9400859" cy="5264481"/>
          </a:xfrm>
          <a:prstGeom prst="rect">
            <a:avLst/>
          </a:prstGeom>
        </p:spPr>
      </p:pic>
      <p:pic>
        <p:nvPicPr>
          <p:cNvPr id="6" name="Picture 6"/>
          <p:cNvPicPr>
            <a:picLocks noChangeAspect="1"/>
          </p:cNvPicPr>
          <p:nvPr/>
        </p:nvPicPr>
        <p:blipFill>
          <a:blip r:embed="rId3"/>
          <a:srcRect/>
          <a:stretch>
            <a:fillRect/>
          </a:stretch>
        </p:blipFill>
        <p:spPr>
          <a:xfrm rot="-10798857">
            <a:off x="-256859" y="7197939"/>
            <a:ext cx="9400859" cy="5264481"/>
          </a:xfrm>
          <a:prstGeom prst="rect">
            <a:avLst/>
          </a:prstGeom>
        </p:spPr>
      </p:pic>
      <p:sp>
        <p:nvSpPr>
          <p:cNvPr id="7" name="Freeform 7"/>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alphaModFix amt="42000"/>
            </a:blip>
            <a:stretch>
              <a:fillRect l="-1399" t="-14557" r="-6148" b="-12827"/>
            </a:stretch>
          </a:blipFill>
        </p:spPr>
      </p:sp>
      <p:sp>
        <p:nvSpPr>
          <p:cNvPr id="8" name="TextBox 8"/>
          <p:cNvSpPr txBox="1"/>
          <p:nvPr/>
        </p:nvSpPr>
        <p:spPr>
          <a:xfrm>
            <a:off x="1144882" y="2705365"/>
            <a:ext cx="16114418" cy="4182021"/>
          </a:xfrm>
          <a:prstGeom prst="rect">
            <a:avLst/>
          </a:prstGeom>
        </p:spPr>
        <p:txBody>
          <a:bodyPr lIns="0" tIns="0" rIns="0" bIns="0" rtlCol="0" anchor="t">
            <a:spAutoFit/>
          </a:bodyPr>
          <a:lstStyle/>
          <a:p>
            <a:pPr algn="ctr">
              <a:lnSpc>
                <a:spcPts val="16073"/>
              </a:lnSpc>
            </a:pPr>
            <a:r>
              <a:rPr lang="en-US" sz="15913" dirty="0">
                <a:solidFill>
                  <a:srgbClr val="FFFFFF"/>
                </a:solidFill>
                <a:latin typeface="Nine by Five"/>
                <a:ea typeface="Nine by Five"/>
                <a:cs typeface="Nine by Five"/>
                <a:sym typeface="Nine by Five"/>
              </a:rPr>
              <a:t>CHRONICLES OF EXOPLANET EXPLORATION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pic>
        <p:nvPicPr>
          <p:cNvPr id="3" name="Picture 3"/>
          <p:cNvPicPr>
            <a:picLocks noChangeAspect="1"/>
          </p:cNvPicPr>
          <p:nvPr/>
        </p:nvPicPr>
        <p:blipFill>
          <a:blip r:embed="rId3"/>
          <a:srcRect/>
          <a:stretch>
            <a:fillRect/>
          </a:stretch>
        </p:blipFill>
        <p:spPr>
          <a:xfrm>
            <a:off x="-255985" y="-2180105"/>
            <a:ext cx="9400859" cy="5264481"/>
          </a:xfrm>
          <a:prstGeom prst="rect">
            <a:avLst/>
          </a:prstGeom>
        </p:spPr>
      </p:pic>
      <p:pic>
        <p:nvPicPr>
          <p:cNvPr id="4" name="Picture 4"/>
          <p:cNvPicPr>
            <a:picLocks noChangeAspect="1"/>
          </p:cNvPicPr>
          <p:nvPr/>
        </p:nvPicPr>
        <p:blipFill>
          <a:blip r:embed="rId3"/>
          <a:srcRect/>
          <a:stretch>
            <a:fillRect/>
          </a:stretch>
        </p:blipFill>
        <p:spPr>
          <a:xfrm>
            <a:off x="9144874" y="-2180105"/>
            <a:ext cx="9400859" cy="5264481"/>
          </a:xfrm>
          <a:prstGeom prst="rect">
            <a:avLst/>
          </a:prstGeom>
        </p:spPr>
      </p:pic>
      <p:pic>
        <p:nvPicPr>
          <p:cNvPr id="5" name="Picture 5"/>
          <p:cNvPicPr>
            <a:picLocks noChangeAspect="1"/>
          </p:cNvPicPr>
          <p:nvPr/>
        </p:nvPicPr>
        <p:blipFill>
          <a:blip r:embed="rId3"/>
          <a:srcRect/>
          <a:stretch>
            <a:fillRect/>
          </a:stretch>
        </p:blipFill>
        <p:spPr>
          <a:xfrm rot="-10798857">
            <a:off x="9144000" y="7201062"/>
            <a:ext cx="9400859" cy="5264481"/>
          </a:xfrm>
          <a:prstGeom prst="rect">
            <a:avLst/>
          </a:prstGeom>
        </p:spPr>
      </p:pic>
      <p:pic>
        <p:nvPicPr>
          <p:cNvPr id="6" name="Picture 6"/>
          <p:cNvPicPr>
            <a:picLocks noChangeAspect="1"/>
          </p:cNvPicPr>
          <p:nvPr/>
        </p:nvPicPr>
        <p:blipFill>
          <a:blip r:embed="rId3"/>
          <a:srcRect/>
          <a:stretch>
            <a:fillRect/>
          </a:stretch>
        </p:blipFill>
        <p:spPr>
          <a:xfrm rot="-10798857">
            <a:off x="-256859" y="7197939"/>
            <a:ext cx="9400859" cy="5264481"/>
          </a:xfrm>
          <a:prstGeom prst="rect">
            <a:avLst/>
          </a:prstGeom>
        </p:spPr>
      </p:pic>
      <p:sp>
        <p:nvSpPr>
          <p:cNvPr id="7" name="AutoShape 7"/>
          <p:cNvSpPr/>
          <p:nvPr/>
        </p:nvSpPr>
        <p:spPr>
          <a:xfrm flipH="1">
            <a:off x="8586318" y="3084377"/>
            <a:ext cx="0" cy="4775372"/>
          </a:xfrm>
          <a:prstGeom prst="line">
            <a:avLst/>
          </a:prstGeom>
          <a:ln w="38100" cap="flat">
            <a:solidFill>
              <a:srgbClr val="FFFFFF"/>
            </a:solidFill>
            <a:prstDash val="solid"/>
            <a:headEnd type="none" w="sm" len="sm"/>
            <a:tailEnd type="none" w="sm" len="sm"/>
          </a:ln>
        </p:spPr>
      </p:sp>
      <p:sp>
        <p:nvSpPr>
          <p:cNvPr id="8" name="AutoShape 8"/>
          <p:cNvSpPr/>
          <p:nvPr/>
        </p:nvSpPr>
        <p:spPr>
          <a:xfrm>
            <a:off x="3660270" y="3848050"/>
            <a:ext cx="10965710" cy="0"/>
          </a:xfrm>
          <a:prstGeom prst="line">
            <a:avLst/>
          </a:prstGeom>
          <a:ln w="38100" cap="flat">
            <a:solidFill>
              <a:srgbClr val="FFFFFF"/>
            </a:solidFill>
            <a:prstDash val="solid"/>
            <a:headEnd type="none" w="sm" len="sm"/>
            <a:tailEnd type="none" w="sm" len="sm"/>
          </a:ln>
        </p:spPr>
      </p:sp>
      <p:sp>
        <p:nvSpPr>
          <p:cNvPr id="9" name="Freeform 9"/>
          <p:cNvSpPr/>
          <p:nvPr/>
        </p:nvSpPr>
        <p:spPr>
          <a:xfrm>
            <a:off x="-706206" y="0"/>
            <a:ext cx="19898944" cy="12371647"/>
          </a:xfrm>
          <a:custGeom>
            <a:avLst/>
            <a:gdLst/>
            <a:ahLst/>
            <a:cxnLst/>
            <a:rect l="l" t="t" r="r" b="b"/>
            <a:pathLst>
              <a:path w="19898944" h="12371647">
                <a:moveTo>
                  <a:pt x="0" y="0"/>
                </a:moveTo>
                <a:lnTo>
                  <a:pt x="19898943" y="0"/>
                </a:lnTo>
                <a:lnTo>
                  <a:pt x="19898943" y="12371647"/>
                </a:lnTo>
                <a:lnTo>
                  <a:pt x="0" y="12371647"/>
                </a:lnTo>
                <a:lnTo>
                  <a:pt x="0" y="0"/>
                </a:lnTo>
                <a:close/>
              </a:path>
            </a:pathLst>
          </a:custGeom>
          <a:blipFill>
            <a:blip r:embed="rId4">
              <a:alphaModFix amt="41000"/>
            </a:blip>
            <a:stretch>
              <a:fillRect t="-2914" b="-4246"/>
            </a:stretch>
          </a:blipFill>
        </p:spPr>
      </p:sp>
      <p:sp>
        <p:nvSpPr>
          <p:cNvPr id="10" name="TextBox 10"/>
          <p:cNvSpPr txBox="1"/>
          <p:nvPr/>
        </p:nvSpPr>
        <p:spPr>
          <a:xfrm>
            <a:off x="2007115" y="477291"/>
            <a:ext cx="14272020" cy="2811958"/>
          </a:xfrm>
          <a:prstGeom prst="rect">
            <a:avLst/>
          </a:prstGeom>
        </p:spPr>
        <p:txBody>
          <a:bodyPr lIns="0" tIns="0" rIns="0" bIns="0" rtlCol="0" anchor="t">
            <a:spAutoFit/>
          </a:bodyPr>
          <a:lstStyle/>
          <a:p>
            <a:pPr algn="ctr">
              <a:lnSpc>
                <a:spcPts val="10851"/>
              </a:lnSpc>
            </a:pPr>
            <a:r>
              <a:rPr lang="en-US" sz="10744" dirty="0">
                <a:solidFill>
                  <a:srgbClr val="FFFFFF"/>
                </a:solidFill>
                <a:latin typeface="Nine by Five"/>
                <a:ea typeface="Nine by Five"/>
                <a:cs typeface="Nine by Five"/>
                <a:sym typeface="Nine by Five"/>
              </a:rPr>
              <a:t>TEAM OVERVIEW: ROLES AND RESPONSIBILITIES</a:t>
            </a:r>
          </a:p>
        </p:txBody>
      </p:sp>
      <p:sp>
        <p:nvSpPr>
          <p:cNvPr id="11" name="TextBox 11"/>
          <p:cNvSpPr txBox="1"/>
          <p:nvPr/>
        </p:nvSpPr>
        <p:spPr>
          <a:xfrm>
            <a:off x="3164731" y="4151335"/>
            <a:ext cx="5261284" cy="4502150"/>
          </a:xfrm>
          <a:prstGeom prst="rect">
            <a:avLst/>
          </a:prstGeom>
        </p:spPr>
        <p:txBody>
          <a:bodyPr lIns="0" tIns="0" rIns="0" bIns="0" rtlCol="0" anchor="t">
            <a:spAutoFit/>
          </a:bodyPr>
          <a:lstStyle/>
          <a:p>
            <a:pPr algn="ctr">
              <a:lnSpc>
                <a:spcPts val="5050"/>
              </a:lnSpc>
            </a:pPr>
            <a:r>
              <a:rPr lang="en-US" sz="5000" dirty="0">
                <a:solidFill>
                  <a:srgbClr val="FFFFFF"/>
                </a:solidFill>
                <a:latin typeface="Nine by Five"/>
                <a:ea typeface="Nine by Five"/>
                <a:cs typeface="Nine by Five"/>
                <a:sym typeface="Nine by Five"/>
              </a:rPr>
              <a:t>RICK BHATTACHRYA</a:t>
            </a:r>
          </a:p>
          <a:p>
            <a:pPr algn="ctr">
              <a:lnSpc>
                <a:spcPts val="5050"/>
              </a:lnSpc>
            </a:pPr>
            <a:r>
              <a:rPr lang="en-US" sz="5000" dirty="0">
                <a:solidFill>
                  <a:srgbClr val="FFFFFF"/>
                </a:solidFill>
                <a:latin typeface="Nine by Five"/>
                <a:ea typeface="Nine by Five"/>
                <a:cs typeface="Nine by Five"/>
                <a:sym typeface="Nine by Five"/>
              </a:rPr>
              <a:t>JAGINDRA NARAYAN DAS                     NISHANT</a:t>
            </a:r>
          </a:p>
          <a:p>
            <a:pPr algn="ctr">
              <a:lnSpc>
                <a:spcPts val="5050"/>
              </a:lnSpc>
            </a:pPr>
            <a:r>
              <a:rPr lang="en-US" sz="5000" dirty="0">
                <a:solidFill>
                  <a:srgbClr val="FFFFFF"/>
                </a:solidFill>
                <a:latin typeface="Nine by Five"/>
                <a:ea typeface="Nine by Five"/>
                <a:cs typeface="Nine by Five"/>
                <a:sym typeface="Nine by Five"/>
              </a:rPr>
              <a:t>SAYAN PAL</a:t>
            </a:r>
          </a:p>
          <a:p>
            <a:pPr algn="ctr">
              <a:lnSpc>
                <a:spcPts val="5050"/>
              </a:lnSpc>
            </a:pPr>
            <a:r>
              <a:rPr lang="en-US" sz="5000" dirty="0">
                <a:solidFill>
                  <a:srgbClr val="FFFFFF"/>
                </a:solidFill>
                <a:latin typeface="Nine by Five"/>
                <a:ea typeface="Nine by Five"/>
                <a:cs typeface="Nine by Five"/>
                <a:sym typeface="Nine by Five"/>
              </a:rPr>
              <a:t>PRANSHU PUSHKAR</a:t>
            </a:r>
          </a:p>
          <a:p>
            <a:pPr algn="ctr">
              <a:lnSpc>
                <a:spcPts val="5050"/>
              </a:lnSpc>
            </a:pPr>
            <a:r>
              <a:rPr lang="en-US" sz="5000" dirty="0">
                <a:solidFill>
                  <a:srgbClr val="FFFFFF"/>
                </a:solidFill>
                <a:latin typeface="Nine by Five"/>
                <a:ea typeface="Nine by Five"/>
                <a:cs typeface="Nine by Five"/>
                <a:sym typeface="Nine by Five"/>
              </a:rPr>
              <a:t>DIVYESH RAKESH </a:t>
            </a:r>
          </a:p>
          <a:p>
            <a:pPr algn="ctr">
              <a:lnSpc>
                <a:spcPts val="5050"/>
              </a:lnSpc>
            </a:pPr>
            <a:endParaRPr lang="en-US" sz="5000" dirty="0">
              <a:solidFill>
                <a:srgbClr val="FFFFFF"/>
              </a:solidFill>
              <a:latin typeface="Nine by Five"/>
              <a:ea typeface="Nine by Five"/>
              <a:cs typeface="Nine by Five"/>
              <a:sym typeface="Nine by Five"/>
            </a:endParaRPr>
          </a:p>
        </p:txBody>
      </p:sp>
      <p:sp>
        <p:nvSpPr>
          <p:cNvPr id="12" name="TextBox 12"/>
          <p:cNvSpPr txBox="1"/>
          <p:nvPr/>
        </p:nvSpPr>
        <p:spPr>
          <a:xfrm>
            <a:off x="3164731" y="3194000"/>
            <a:ext cx="5261284" cy="673100"/>
          </a:xfrm>
          <a:prstGeom prst="rect">
            <a:avLst/>
          </a:prstGeom>
        </p:spPr>
        <p:txBody>
          <a:bodyPr lIns="0" tIns="0" rIns="0" bIns="0" rtlCol="0" anchor="t">
            <a:spAutoFit/>
          </a:bodyPr>
          <a:lstStyle/>
          <a:p>
            <a:pPr algn="ctr">
              <a:lnSpc>
                <a:spcPts val="5050"/>
              </a:lnSpc>
            </a:pPr>
            <a:r>
              <a:rPr lang="en-US" sz="5000">
                <a:solidFill>
                  <a:srgbClr val="FFFFFF"/>
                </a:solidFill>
                <a:latin typeface="Nine by Five"/>
                <a:ea typeface="Nine by Five"/>
                <a:cs typeface="Nine by Five"/>
                <a:sym typeface="Nine by Five"/>
              </a:rPr>
              <a:t>PARTICIPANTS</a:t>
            </a:r>
          </a:p>
        </p:txBody>
      </p:sp>
      <p:sp>
        <p:nvSpPr>
          <p:cNvPr id="13" name="TextBox 13"/>
          <p:cNvSpPr txBox="1"/>
          <p:nvPr/>
        </p:nvSpPr>
        <p:spPr>
          <a:xfrm>
            <a:off x="7538568" y="4071973"/>
            <a:ext cx="6966037" cy="5352981"/>
          </a:xfrm>
          <a:prstGeom prst="rect">
            <a:avLst/>
          </a:prstGeom>
        </p:spPr>
        <p:txBody>
          <a:bodyPr lIns="0" tIns="0" rIns="0" bIns="0" rtlCol="0" anchor="t">
            <a:spAutoFit/>
          </a:bodyPr>
          <a:lstStyle/>
          <a:p>
            <a:pPr algn="ctr">
              <a:lnSpc>
                <a:spcPts val="5246"/>
              </a:lnSpc>
            </a:pPr>
            <a:r>
              <a:rPr lang="en-US" sz="5194">
                <a:solidFill>
                  <a:srgbClr val="FFFFFF"/>
                </a:solidFill>
                <a:latin typeface="Nine by Five"/>
                <a:ea typeface="Nine by Five"/>
                <a:cs typeface="Nine by Five"/>
                <a:sym typeface="Nine by Five"/>
              </a:rPr>
              <a:t>INTEFACE+CODE</a:t>
            </a:r>
          </a:p>
          <a:p>
            <a:pPr algn="ctr">
              <a:lnSpc>
                <a:spcPts val="5246"/>
              </a:lnSpc>
            </a:pPr>
            <a:r>
              <a:rPr lang="en-US" sz="5194">
                <a:solidFill>
                  <a:srgbClr val="FFFFFF"/>
                </a:solidFill>
                <a:latin typeface="Nine by Five"/>
                <a:ea typeface="Nine by Five"/>
                <a:cs typeface="Nine by Five"/>
                <a:sym typeface="Nine by Five"/>
              </a:rPr>
              <a:t>GAME CODE</a:t>
            </a:r>
          </a:p>
          <a:p>
            <a:pPr algn="ctr">
              <a:lnSpc>
                <a:spcPts val="5246"/>
              </a:lnSpc>
            </a:pPr>
            <a:r>
              <a:rPr lang="en-US" sz="5194">
                <a:solidFill>
                  <a:srgbClr val="FFFFFF"/>
                </a:solidFill>
                <a:latin typeface="Nine by Five"/>
                <a:ea typeface="Nine by Five"/>
                <a:cs typeface="Nine by Five"/>
                <a:sym typeface="Nine by Five"/>
              </a:rPr>
              <a:t>PRESENTATION</a:t>
            </a:r>
          </a:p>
          <a:p>
            <a:pPr algn="ctr">
              <a:lnSpc>
                <a:spcPts val="5246"/>
              </a:lnSpc>
            </a:pPr>
            <a:r>
              <a:rPr lang="en-US" sz="5194">
                <a:solidFill>
                  <a:srgbClr val="FFFFFF"/>
                </a:solidFill>
                <a:latin typeface="Nine by Five"/>
                <a:ea typeface="Nine by Five"/>
                <a:cs typeface="Nine by Five"/>
                <a:sym typeface="Nine by Five"/>
              </a:rPr>
              <a:t> WEBSITE</a:t>
            </a:r>
          </a:p>
          <a:p>
            <a:pPr algn="ctr">
              <a:lnSpc>
                <a:spcPts val="5246"/>
              </a:lnSpc>
            </a:pPr>
            <a:r>
              <a:rPr lang="en-US" sz="5194">
                <a:solidFill>
                  <a:srgbClr val="FFFFFF"/>
                </a:solidFill>
                <a:latin typeface="Nine by Five"/>
                <a:ea typeface="Nine by Five"/>
                <a:cs typeface="Nine by Five"/>
                <a:sym typeface="Nine by Five"/>
              </a:rPr>
              <a:t>QUIZ</a:t>
            </a:r>
          </a:p>
          <a:p>
            <a:pPr algn="ctr">
              <a:lnSpc>
                <a:spcPts val="5246"/>
              </a:lnSpc>
            </a:pPr>
            <a:r>
              <a:rPr lang="en-US" sz="5194">
                <a:solidFill>
                  <a:srgbClr val="FFFFFF"/>
                </a:solidFill>
                <a:latin typeface="Nine by Five"/>
                <a:ea typeface="Nine by Five"/>
                <a:cs typeface="Nine by Five"/>
                <a:sym typeface="Nine by Five"/>
              </a:rPr>
              <a:t>QUIZ</a:t>
            </a:r>
          </a:p>
          <a:p>
            <a:pPr algn="ctr">
              <a:lnSpc>
                <a:spcPts val="5246"/>
              </a:lnSpc>
            </a:pPr>
            <a:endParaRPr lang="en-US" sz="5194">
              <a:solidFill>
                <a:srgbClr val="FFFFFF"/>
              </a:solidFill>
              <a:latin typeface="Nine by Five"/>
              <a:ea typeface="Nine by Five"/>
              <a:cs typeface="Nine by Five"/>
              <a:sym typeface="Nine by Five"/>
            </a:endParaRPr>
          </a:p>
          <a:p>
            <a:pPr algn="ctr">
              <a:lnSpc>
                <a:spcPts val="5246"/>
              </a:lnSpc>
            </a:pPr>
            <a:endParaRPr lang="en-US" sz="5194">
              <a:solidFill>
                <a:srgbClr val="FFFFFF"/>
              </a:solidFill>
              <a:latin typeface="Nine by Five"/>
              <a:ea typeface="Nine by Five"/>
              <a:cs typeface="Nine by Five"/>
              <a:sym typeface="Nine by Five"/>
            </a:endParaRPr>
          </a:p>
        </p:txBody>
      </p:sp>
      <p:sp>
        <p:nvSpPr>
          <p:cNvPr id="14" name="TextBox 14"/>
          <p:cNvSpPr txBox="1"/>
          <p:nvPr/>
        </p:nvSpPr>
        <p:spPr>
          <a:xfrm>
            <a:off x="8390944" y="3170102"/>
            <a:ext cx="5261284" cy="673100"/>
          </a:xfrm>
          <a:prstGeom prst="rect">
            <a:avLst/>
          </a:prstGeom>
        </p:spPr>
        <p:txBody>
          <a:bodyPr lIns="0" tIns="0" rIns="0" bIns="0" rtlCol="0" anchor="t">
            <a:spAutoFit/>
          </a:bodyPr>
          <a:lstStyle/>
          <a:p>
            <a:pPr algn="ctr">
              <a:lnSpc>
                <a:spcPts val="5050"/>
              </a:lnSpc>
            </a:pPr>
            <a:r>
              <a:rPr lang="en-US" sz="5000">
                <a:solidFill>
                  <a:srgbClr val="FFFFFF"/>
                </a:solidFill>
                <a:latin typeface="Nine by Five"/>
                <a:ea typeface="Nine by Five"/>
                <a:cs typeface="Nine by Five"/>
                <a:sym typeface="Nine by Five"/>
              </a:rPr>
              <a:t>ROLES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pic>
        <p:nvPicPr>
          <p:cNvPr id="3" name="Picture 3"/>
          <p:cNvPicPr>
            <a:picLocks noChangeAspect="1"/>
          </p:cNvPicPr>
          <p:nvPr/>
        </p:nvPicPr>
        <p:blipFill>
          <a:blip r:embed="rId3"/>
          <a:srcRect/>
          <a:stretch>
            <a:fillRect/>
          </a:stretch>
        </p:blipFill>
        <p:spPr>
          <a:xfrm>
            <a:off x="-255985" y="-2180105"/>
            <a:ext cx="9400859" cy="5264481"/>
          </a:xfrm>
          <a:prstGeom prst="rect">
            <a:avLst/>
          </a:prstGeom>
        </p:spPr>
      </p:pic>
      <p:pic>
        <p:nvPicPr>
          <p:cNvPr id="4" name="Picture 4"/>
          <p:cNvPicPr>
            <a:picLocks noChangeAspect="1"/>
          </p:cNvPicPr>
          <p:nvPr/>
        </p:nvPicPr>
        <p:blipFill>
          <a:blip r:embed="rId3"/>
          <a:srcRect/>
          <a:stretch>
            <a:fillRect/>
          </a:stretch>
        </p:blipFill>
        <p:spPr>
          <a:xfrm>
            <a:off x="9144874" y="-2180105"/>
            <a:ext cx="9400859" cy="5264481"/>
          </a:xfrm>
          <a:prstGeom prst="rect">
            <a:avLst/>
          </a:prstGeom>
        </p:spPr>
      </p:pic>
      <p:pic>
        <p:nvPicPr>
          <p:cNvPr id="5" name="Picture 5"/>
          <p:cNvPicPr>
            <a:picLocks noChangeAspect="1"/>
          </p:cNvPicPr>
          <p:nvPr/>
        </p:nvPicPr>
        <p:blipFill>
          <a:blip r:embed="rId3"/>
          <a:srcRect/>
          <a:stretch>
            <a:fillRect/>
          </a:stretch>
        </p:blipFill>
        <p:spPr>
          <a:xfrm rot="-10798857">
            <a:off x="9144000" y="7201062"/>
            <a:ext cx="9400859" cy="5264481"/>
          </a:xfrm>
          <a:prstGeom prst="rect">
            <a:avLst/>
          </a:prstGeom>
        </p:spPr>
      </p:pic>
      <p:pic>
        <p:nvPicPr>
          <p:cNvPr id="6" name="Picture 6"/>
          <p:cNvPicPr>
            <a:picLocks noChangeAspect="1"/>
          </p:cNvPicPr>
          <p:nvPr/>
        </p:nvPicPr>
        <p:blipFill>
          <a:blip r:embed="rId3"/>
          <a:srcRect/>
          <a:stretch>
            <a:fillRect/>
          </a:stretch>
        </p:blipFill>
        <p:spPr>
          <a:xfrm rot="-10798857">
            <a:off x="-256859" y="7197939"/>
            <a:ext cx="9400859" cy="5264481"/>
          </a:xfrm>
          <a:prstGeom prst="rect">
            <a:avLst/>
          </a:prstGeom>
        </p:spPr>
      </p:pic>
      <p:sp>
        <p:nvSpPr>
          <p:cNvPr id="7" name="TextBox 7"/>
          <p:cNvSpPr txBox="1"/>
          <p:nvPr/>
        </p:nvSpPr>
        <p:spPr>
          <a:xfrm>
            <a:off x="1428884" y="2184400"/>
            <a:ext cx="16230600" cy="7023482"/>
          </a:xfrm>
          <a:prstGeom prst="rect">
            <a:avLst/>
          </a:prstGeom>
        </p:spPr>
        <p:txBody>
          <a:bodyPr lIns="0" tIns="0" rIns="0" bIns="0" rtlCol="0" anchor="t">
            <a:spAutoFit/>
          </a:bodyPr>
          <a:lstStyle/>
          <a:p>
            <a:pPr algn="ctr">
              <a:lnSpc>
                <a:spcPts val="3737"/>
              </a:lnSpc>
            </a:pPr>
            <a:r>
              <a:rPr lang="en-US" sz="3700">
                <a:solidFill>
                  <a:srgbClr val="FFFFFF"/>
                </a:solidFill>
                <a:latin typeface="Montserrat"/>
                <a:ea typeface="Montserrat"/>
                <a:cs typeface="Montserrat"/>
                <a:sym typeface="Montserrat"/>
              </a:rPr>
              <a:t>OUR INTERACTIVE APP REVOLUTIONIZES EXOPLANET EDUCATION WITH SIMPLIFIED INFORMATION ON THEIR DISCOVERY .  FEATURES FUN QUIZZES TO TEST KNOWLEDGE AND </a:t>
            </a:r>
          </a:p>
          <a:p>
            <a:pPr algn="ctr">
              <a:lnSpc>
                <a:spcPts val="3737"/>
              </a:lnSpc>
            </a:pPr>
            <a:r>
              <a:rPr lang="en-US" sz="3700">
                <a:solidFill>
                  <a:srgbClr val="FFFFFF"/>
                </a:solidFill>
                <a:latin typeface="Montserrat"/>
                <a:ea typeface="Montserrat"/>
                <a:cs typeface="Montserrat"/>
                <a:sym typeface="Montserrat"/>
              </a:rPr>
              <a:t>DEEPEN UNDERSTANDING,</a:t>
            </a:r>
          </a:p>
          <a:p>
            <a:pPr algn="ctr">
              <a:lnSpc>
                <a:spcPts val="3737"/>
              </a:lnSpc>
            </a:pPr>
            <a:r>
              <a:rPr lang="en-US" sz="3700">
                <a:solidFill>
                  <a:srgbClr val="FFFFFF"/>
                </a:solidFill>
                <a:latin typeface="Montserrat"/>
                <a:ea typeface="Montserrat"/>
                <a:cs typeface="Montserrat"/>
                <a:sym typeface="Montserrat"/>
              </a:rPr>
              <a:t> ALONG WITH ENGAGING GAMES THAT CHALLENGE USERS WHILE ENHANCING THEIR GRASP OF EXOPLANETARY SCIENCE.</a:t>
            </a:r>
          </a:p>
          <a:p>
            <a:pPr algn="ctr">
              <a:lnSpc>
                <a:spcPts val="3737"/>
              </a:lnSpc>
            </a:pPr>
            <a:endParaRPr lang="en-US" sz="3700">
              <a:solidFill>
                <a:srgbClr val="FFFFFF"/>
              </a:solidFill>
              <a:latin typeface="Montserrat"/>
              <a:ea typeface="Montserrat"/>
              <a:cs typeface="Montserrat"/>
              <a:sym typeface="Montserrat"/>
            </a:endParaRPr>
          </a:p>
          <a:p>
            <a:pPr algn="ctr">
              <a:lnSpc>
                <a:spcPts val="3737"/>
              </a:lnSpc>
            </a:pPr>
            <a:endParaRPr lang="en-US" sz="3700">
              <a:solidFill>
                <a:srgbClr val="FFFFFF"/>
              </a:solidFill>
              <a:latin typeface="Montserrat"/>
              <a:ea typeface="Montserrat"/>
              <a:cs typeface="Montserrat"/>
              <a:sym typeface="Montserrat"/>
            </a:endParaRPr>
          </a:p>
          <a:p>
            <a:pPr algn="ctr">
              <a:lnSpc>
                <a:spcPts val="3737"/>
              </a:lnSpc>
            </a:pPr>
            <a:r>
              <a:rPr lang="en-US" sz="3700">
                <a:solidFill>
                  <a:srgbClr val="FFFFFF"/>
                </a:solidFill>
                <a:latin typeface="Montserrat"/>
                <a:ea typeface="Montserrat"/>
                <a:cs typeface="Montserrat"/>
                <a:sym typeface="Montserrat"/>
              </a:rPr>
              <a:t>Basic Exoplanet Information</a:t>
            </a:r>
          </a:p>
          <a:p>
            <a:pPr algn="ctr">
              <a:lnSpc>
                <a:spcPts val="3737"/>
              </a:lnSpc>
            </a:pPr>
            <a:endParaRPr lang="en-US" sz="3700">
              <a:solidFill>
                <a:srgbClr val="FFFFFF"/>
              </a:solidFill>
              <a:latin typeface="Montserrat"/>
              <a:ea typeface="Montserrat"/>
              <a:cs typeface="Montserrat"/>
              <a:sym typeface="Montserrat"/>
            </a:endParaRPr>
          </a:p>
          <a:p>
            <a:pPr algn="ctr">
              <a:lnSpc>
                <a:spcPts val="3737"/>
              </a:lnSpc>
            </a:pPr>
            <a:endParaRPr lang="en-US" sz="3700">
              <a:solidFill>
                <a:srgbClr val="FFFFFF"/>
              </a:solidFill>
              <a:latin typeface="Montserrat"/>
              <a:ea typeface="Montserrat"/>
              <a:cs typeface="Montserrat"/>
              <a:sym typeface="Montserrat"/>
            </a:endParaRPr>
          </a:p>
          <a:p>
            <a:pPr algn="ctr">
              <a:lnSpc>
                <a:spcPts val="3737"/>
              </a:lnSpc>
            </a:pPr>
            <a:r>
              <a:rPr lang="en-US" sz="3700">
                <a:solidFill>
                  <a:srgbClr val="FFFFFF"/>
                </a:solidFill>
                <a:latin typeface="Montserrat"/>
                <a:ea typeface="Montserrat"/>
                <a:cs typeface="Montserrat"/>
                <a:sym typeface="Montserrat"/>
              </a:rPr>
              <a:t>Quizzes</a:t>
            </a:r>
          </a:p>
          <a:p>
            <a:pPr algn="ctr">
              <a:lnSpc>
                <a:spcPts val="3737"/>
              </a:lnSpc>
            </a:pPr>
            <a:endParaRPr lang="en-US" sz="3700">
              <a:solidFill>
                <a:srgbClr val="FFFFFF"/>
              </a:solidFill>
              <a:latin typeface="Montserrat"/>
              <a:ea typeface="Montserrat"/>
              <a:cs typeface="Montserrat"/>
              <a:sym typeface="Montserrat"/>
            </a:endParaRPr>
          </a:p>
          <a:p>
            <a:pPr algn="ctr">
              <a:lnSpc>
                <a:spcPts val="3737"/>
              </a:lnSpc>
            </a:pPr>
            <a:endParaRPr lang="en-US" sz="3700">
              <a:solidFill>
                <a:srgbClr val="FFFFFF"/>
              </a:solidFill>
              <a:latin typeface="Montserrat"/>
              <a:ea typeface="Montserrat"/>
              <a:cs typeface="Montserrat"/>
              <a:sym typeface="Montserrat"/>
            </a:endParaRPr>
          </a:p>
          <a:p>
            <a:pPr algn="ctr">
              <a:lnSpc>
                <a:spcPts val="3737"/>
              </a:lnSpc>
            </a:pPr>
            <a:r>
              <a:rPr lang="en-US" sz="3700">
                <a:solidFill>
                  <a:srgbClr val="FFFFFF"/>
                </a:solidFill>
                <a:latin typeface="Montserrat"/>
                <a:ea typeface="Montserrat"/>
                <a:cs typeface="Montserrat"/>
                <a:sym typeface="Montserrat"/>
              </a:rPr>
              <a:t>Games</a:t>
            </a:r>
          </a:p>
        </p:txBody>
      </p:sp>
      <p:sp>
        <p:nvSpPr>
          <p:cNvPr id="8" name="Freeform 8"/>
          <p:cNvSpPr/>
          <p:nvPr/>
        </p:nvSpPr>
        <p:spPr>
          <a:xfrm>
            <a:off x="-255985" y="0"/>
            <a:ext cx="18543985" cy="11227956"/>
          </a:xfrm>
          <a:custGeom>
            <a:avLst/>
            <a:gdLst/>
            <a:ahLst/>
            <a:cxnLst/>
            <a:rect l="l" t="t" r="r" b="b"/>
            <a:pathLst>
              <a:path w="18543985" h="11227956">
                <a:moveTo>
                  <a:pt x="0" y="0"/>
                </a:moveTo>
                <a:lnTo>
                  <a:pt x="18543985" y="0"/>
                </a:lnTo>
                <a:lnTo>
                  <a:pt x="18543985" y="11227956"/>
                </a:lnTo>
                <a:lnTo>
                  <a:pt x="0" y="11227956"/>
                </a:lnTo>
                <a:lnTo>
                  <a:pt x="0" y="0"/>
                </a:lnTo>
                <a:close/>
              </a:path>
            </a:pathLst>
          </a:custGeom>
          <a:blipFill>
            <a:blip r:embed="rId4">
              <a:alphaModFix amt="18999"/>
            </a:blip>
            <a:stretch>
              <a:fillRect t="-1921" b="-8115"/>
            </a:stretch>
          </a:blipFill>
        </p:spPr>
      </p:sp>
      <p:sp>
        <p:nvSpPr>
          <p:cNvPr id="9" name="TextBox 9"/>
          <p:cNvSpPr txBox="1"/>
          <p:nvPr/>
        </p:nvSpPr>
        <p:spPr>
          <a:xfrm>
            <a:off x="3816597" y="452136"/>
            <a:ext cx="10656555" cy="1439292"/>
          </a:xfrm>
          <a:prstGeom prst="rect">
            <a:avLst/>
          </a:prstGeom>
        </p:spPr>
        <p:txBody>
          <a:bodyPr lIns="0" tIns="0" rIns="0" bIns="0" rtlCol="0" anchor="t">
            <a:spAutoFit/>
          </a:bodyPr>
          <a:lstStyle/>
          <a:p>
            <a:pPr algn="ctr">
              <a:lnSpc>
                <a:spcPts val="10807"/>
              </a:lnSpc>
            </a:pPr>
            <a:r>
              <a:rPr lang="en-US" sz="10700">
                <a:solidFill>
                  <a:srgbClr val="FFFFFF"/>
                </a:solidFill>
                <a:latin typeface="Nine by Five"/>
                <a:ea typeface="Nine by Five"/>
                <a:cs typeface="Nine by Five"/>
                <a:sym typeface="Nine by Five"/>
              </a:rPr>
              <a:t>APPLICATION OVERVIEW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pic>
        <p:nvPicPr>
          <p:cNvPr id="3" name="Picture 3"/>
          <p:cNvPicPr>
            <a:picLocks noChangeAspect="1"/>
          </p:cNvPicPr>
          <p:nvPr/>
        </p:nvPicPr>
        <p:blipFill>
          <a:blip r:embed="rId3"/>
          <a:srcRect/>
          <a:stretch>
            <a:fillRect/>
          </a:stretch>
        </p:blipFill>
        <p:spPr>
          <a:xfrm>
            <a:off x="-255985" y="-2180105"/>
            <a:ext cx="9400859" cy="5264481"/>
          </a:xfrm>
          <a:prstGeom prst="rect">
            <a:avLst/>
          </a:prstGeom>
        </p:spPr>
      </p:pic>
      <p:pic>
        <p:nvPicPr>
          <p:cNvPr id="4" name="Picture 4"/>
          <p:cNvPicPr>
            <a:picLocks noChangeAspect="1"/>
          </p:cNvPicPr>
          <p:nvPr/>
        </p:nvPicPr>
        <p:blipFill>
          <a:blip r:embed="rId3"/>
          <a:srcRect/>
          <a:stretch>
            <a:fillRect/>
          </a:stretch>
        </p:blipFill>
        <p:spPr>
          <a:xfrm>
            <a:off x="9144874" y="-2180105"/>
            <a:ext cx="9400859" cy="5264481"/>
          </a:xfrm>
          <a:prstGeom prst="rect">
            <a:avLst/>
          </a:prstGeom>
        </p:spPr>
      </p:pic>
      <p:pic>
        <p:nvPicPr>
          <p:cNvPr id="5" name="Picture 5"/>
          <p:cNvPicPr>
            <a:picLocks noChangeAspect="1"/>
          </p:cNvPicPr>
          <p:nvPr/>
        </p:nvPicPr>
        <p:blipFill>
          <a:blip r:embed="rId3"/>
          <a:srcRect/>
          <a:stretch>
            <a:fillRect/>
          </a:stretch>
        </p:blipFill>
        <p:spPr>
          <a:xfrm rot="-10798857">
            <a:off x="9144000" y="7201062"/>
            <a:ext cx="9400859" cy="5264481"/>
          </a:xfrm>
          <a:prstGeom prst="rect">
            <a:avLst/>
          </a:prstGeom>
        </p:spPr>
      </p:pic>
      <p:pic>
        <p:nvPicPr>
          <p:cNvPr id="6" name="Picture 6"/>
          <p:cNvPicPr>
            <a:picLocks noChangeAspect="1"/>
          </p:cNvPicPr>
          <p:nvPr/>
        </p:nvPicPr>
        <p:blipFill>
          <a:blip r:embed="rId3"/>
          <a:srcRect/>
          <a:stretch>
            <a:fillRect/>
          </a:stretch>
        </p:blipFill>
        <p:spPr>
          <a:xfrm rot="-10798857">
            <a:off x="-256859" y="7197939"/>
            <a:ext cx="9400859" cy="5264481"/>
          </a:xfrm>
          <a:prstGeom prst="rect">
            <a:avLst/>
          </a:prstGeom>
        </p:spPr>
      </p:pic>
      <p:sp>
        <p:nvSpPr>
          <p:cNvPr id="7" name="Freeform 7"/>
          <p:cNvSpPr/>
          <p:nvPr/>
        </p:nvSpPr>
        <p:spPr>
          <a:xfrm>
            <a:off x="-255985" y="0"/>
            <a:ext cx="19302152" cy="10287000"/>
          </a:xfrm>
          <a:custGeom>
            <a:avLst/>
            <a:gdLst/>
            <a:ahLst/>
            <a:cxnLst/>
            <a:rect l="l" t="t" r="r" b="b"/>
            <a:pathLst>
              <a:path w="19302152" h="10287000">
                <a:moveTo>
                  <a:pt x="0" y="0"/>
                </a:moveTo>
                <a:lnTo>
                  <a:pt x="19302152" y="0"/>
                </a:lnTo>
                <a:lnTo>
                  <a:pt x="19302152" y="10287000"/>
                </a:lnTo>
                <a:lnTo>
                  <a:pt x="0" y="10287000"/>
                </a:lnTo>
                <a:lnTo>
                  <a:pt x="0" y="0"/>
                </a:lnTo>
                <a:close/>
              </a:path>
            </a:pathLst>
          </a:custGeom>
          <a:blipFill>
            <a:blip r:embed="rId4">
              <a:alphaModFix amt="24000"/>
            </a:blip>
            <a:stretch>
              <a:fillRect t="-2989" r="-91" b="-22138"/>
            </a:stretch>
          </a:blipFill>
        </p:spPr>
      </p:sp>
      <p:sp>
        <p:nvSpPr>
          <p:cNvPr id="8" name="Freeform 8"/>
          <p:cNvSpPr/>
          <p:nvPr/>
        </p:nvSpPr>
        <p:spPr>
          <a:xfrm>
            <a:off x="557896" y="4859517"/>
            <a:ext cx="7181898" cy="4973785"/>
          </a:xfrm>
          <a:custGeom>
            <a:avLst/>
            <a:gdLst/>
            <a:ahLst/>
            <a:cxnLst/>
            <a:rect l="l" t="t" r="r" b="b"/>
            <a:pathLst>
              <a:path w="7181898" h="4973785">
                <a:moveTo>
                  <a:pt x="0" y="0"/>
                </a:moveTo>
                <a:lnTo>
                  <a:pt x="7181898" y="0"/>
                </a:lnTo>
                <a:lnTo>
                  <a:pt x="7181898" y="4973786"/>
                </a:lnTo>
                <a:lnTo>
                  <a:pt x="0" y="4973786"/>
                </a:lnTo>
                <a:lnTo>
                  <a:pt x="0" y="0"/>
                </a:lnTo>
                <a:close/>
              </a:path>
            </a:pathLst>
          </a:custGeom>
          <a:blipFill>
            <a:blip r:embed="rId4"/>
            <a:stretch>
              <a:fillRect l="-36138" r="-10900" b="-41455"/>
            </a:stretch>
          </a:blipFill>
        </p:spPr>
      </p:sp>
      <p:sp>
        <p:nvSpPr>
          <p:cNvPr id="9" name="Freeform 9"/>
          <p:cNvSpPr/>
          <p:nvPr/>
        </p:nvSpPr>
        <p:spPr>
          <a:xfrm>
            <a:off x="8859125" y="4850000"/>
            <a:ext cx="7912968" cy="4980179"/>
          </a:xfrm>
          <a:custGeom>
            <a:avLst/>
            <a:gdLst/>
            <a:ahLst/>
            <a:cxnLst/>
            <a:rect l="l" t="t" r="r" b="b"/>
            <a:pathLst>
              <a:path w="7912968" h="4980179">
                <a:moveTo>
                  <a:pt x="0" y="0"/>
                </a:moveTo>
                <a:lnTo>
                  <a:pt x="7912967" y="0"/>
                </a:lnTo>
                <a:lnTo>
                  <a:pt x="7912967" y="4980179"/>
                </a:lnTo>
                <a:lnTo>
                  <a:pt x="0" y="4980179"/>
                </a:lnTo>
                <a:lnTo>
                  <a:pt x="0" y="0"/>
                </a:lnTo>
                <a:close/>
              </a:path>
            </a:pathLst>
          </a:custGeom>
          <a:blipFill>
            <a:blip r:embed="rId5"/>
            <a:stretch>
              <a:fillRect l="-90029" t="-44884" r="-7329" b="-31505"/>
            </a:stretch>
          </a:blipFill>
        </p:spPr>
      </p:sp>
      <p:sp>
        <p:nvSpPr>
          <p:cNvPr id="10" name="TextBox 10"/>
          <p:cNvSpPr txBox="1"/>
          <p:nvPr/>
        </p:nvSpPr>
        <p:spPr>
          <a:xfrm>
            <a:off x="3816597" y="452136"/>
            <a:ext cx="10656555" cy="1439292"/>
          </a:xfrm>
          <a:prstGeom prst="rect">
            <a:avLst/>
          </a:prstGeom>
        </p:spPr>
        <p:txBody>
          <a:bodyPr lIns="0" tIns="0" rIns="0" bIns="0" rtlCol="0" anchor="t">
            <a:spAutoFit/>
          </a:bodyPr>
          <a:lstStyle/>
          <a:p>
            <a:pPr algn="ctr">
              <a:lnSpc>
                <a:spcPts val="10807"/>
              </a:lnSpc>
            </a:pPr>
            <a:r>
              <a:rPr lang="en-US" sz="10700">
                <a:solidFill>
                  <a:srgbClr val="FFFFFF"/>
                </a:solidFill>
                <a:latin typeface="Nine by Five"/>
                <a:ea typeface="Nine by Five"/>
                <a:cs typeface="Nine by Five"/>
                <a:sym typeface="Nine by Five"/>
              </a:rPr>
              <a:t>APPLICATION OVERVIEW</a:t>
            </a:r>
          </a:p>
        </p:txBody>
      </p:sp>
      <p:sp>
        <p:nvSpPr>
          <p:cNvPr id="11" name="TextBox 11"/>
          <p:cNvSpPr txBox="1"/>
          <p:nvPr/>
        </p:nvSpPr>
        <p:spPr>
          <a:xfrm>
            <a:off x="1028700" y="2757675"/>
            <a:ext cx="16230600" cy="1311275"/>
          </a:xfrm>
          <a:prstGeom prst="rect">
            <a:avLst/>
          </a:prstGeom>
        </p:spPr>
        <p:txBody>
          <a:bodyPr lIns="0" tIns="0" rIns="0" bIns="0" rtlCol="0" anchor="t">
            <a:spAutoFit/>
          </a:bodyPr>
          <a:lstStyle/>
          <a:p>
            <a:pPr algn="ctr">
              <a:lnSpc>
                <a:spcPts val="5050"/>
              </a:lnSpc>
            </a:pPr>
            <a:r>
              <a:rPr lang="en-US" sz="5000">
                <a:solidFill>
                  <a:srgbClr val="FFFFFF"/>
                </a:solidFill>
                <a:latin typeface="Nine by Five"/>
                <a:ea typeface="Nine by Five"/>
                <a:cs typeface="Nine by Five"/>
                <a:sym typeface="Nine by Five"/>
              </a:rPr>
              <a:t>THIS SOLUTION EMPOWERS STUDENTS, ESPECIALLY FROM UNDERSERVED COMMUNITIES, TO EXPLORE THE WONDERS OF EXOPLANETS IN AN EXCITING AND ACCESSIBLE WAY.</a:t>
            </a:r>
          </a:p>
        </p:txBody>
      </p:sp>
      <p:sp>
        <p:nvSpPr>
          <p:cNvPr id="12" name="TextBox 12"/>
          <p:cNvSpPr txBox="1"/>
          <p:nvPr/>
        </p:nvSpPr>
        <p:spPr>
          <a:xfrm>
            <a:off x="557896" y="8781042"/>
            <a:ext cx="1587346" cy="1163311"/>
          </a:xfrm>
          <a:prstGeom prst="rect">
            <a:avLst/>
          </a:prstGeom>
        </p:spPr>
        <p:txBody>
          <a:bodyPr lIns="0" tIns="0" rIns="0" bIns="0" rtlCol="0" anchor="t">
            <a:spAutoFit/>
          </a:bodyPr>
          <a:lstStyle/>
          <a:p>
            <a:pPr algn="ctr">
              <a:lnSpc>
                <a:spcPts val="4438"/>
              </a:lnSpc>
              <a:spcBef>
                <a:spcPct val="0"/>
              </a:spcBef>
            </a:pPr>
            <a:r>
              <a:rPr lang="en-US" sz="4394">
                <a:solidFill>
                  <a:srgbClr val="FFFFFF"/>
                </a:solidFill>
                <a:latin typeface="Nine by Five"/>
                <a:ea typeface="Nine by Five"/>
                <a:cs typeface="Nine by Five"/>
                <a:sym typeface="Nine by Five"/>
              </a:rPr>
              <a:t>KEPLER-186F</a:t>
            </a:r>
          </a:p>
        </p:txBody>
      </p:sp>
      <p:sp>
        <p:nvSpPr>
          <p:cNvPr id="13" name="TextBox 13"/>
          <p:cNvSpPr txBox="1"/>
          <p:nvPr/>
        </p:nvSpPr>
        <p:spPr>
          <a:xfrm>
            <a:off x="15119717" y="8585327"/>
            <a:ext cx="1322812" cy="1184774"/>
          </a:xfrm>
          <a:prstGeom prst="rect">
            <a:avLst/>
          </a:prstGeom>
        </p:spPr>
        <p:txBody>
          <a:bodyPr lIns="0" tIns="0" rIns="0" bIns="0" rtlCol="0" anchor="t">
            <a:spAutoFit/>
          </a:bodyPr>
          <a:lstStyle/>
          <a:p>
            <a:pPr algn="ctr">
              <a:lnSpc>
                <a:spcPts val="4539"/>
              </a:lnSpc>
              <a:spcBef>
                <a:spcPct val="0"/>
              </a:spcBef>
            </a:pPr>
            <a:r>
              <a:rPr lang="en-US" sz="4494">
                <a:solidFill>
                  <a:srgbClr val="FFFFFF"/>
                </a:solidFill>
                <a:latin typeface="Nine by Five"/>
                <a:ea typeface="Nine by Five"/>
                <a:cs typeface="Nine by Five"/>
                <a:sym typeface="Nine by Five"/>
              </a:rPr>
              <a:t>GLIESE 667</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pic>
        <p:nvPicPr>
          <p:cNvPr id="3" name="Picture 3"/>
          <p:cNvPicPr>
            <a:picLocks noChangeAspect="1"/>
          </p:cNvPicPr>
          <p:nvPr/>
        </p:nvPicPr>
        <p:blipFill>
          <a:blip r:embed="rId3"/>
          <a:srcRect/>
          <a:stretch>
            <a:fillRect/>
          </a:stretch>
        </p:blipFill>
        <p:spPr>
          <a:xfrm>
            <a:off x="-255985" y="-2180105"/>
            <a:ext cx="9400859" cy="5264481"/>
          </a:xfrm>
          <a:prstGeom prst="rect">
            <a:avLst/>
          </a:prstGeom>
        </p:spPr>
      </p:pic>
      <p:pic>
        <p:nvPicPr>
          <p:cNvPr id="4" name="Picture 4"/>
          <p:cNvPicPr>
            <a:picLocks noChangeAspect="1"/>
          </p:cNvPicPr>
          <p:nvPr/>
        </p:nvPicPr>
        <p:blipFill>
          <a:blip r:embed="rId3"/>
          <a:srcRect/>
          <a:stretch>
            <a:fillRect/>
          </a:stretch>
        </p:blipFill>
        <p:spPr>
          <a:xfrm>
            <a:off x="9144874" y="-2180105"/>
            <a:ext cx="9400859" cy="5264481"/>
          </a:xfrm>
          <a:prstGeom prst="rect">
            <a:avLst/>
          </a:prstGeom>
        </p:spPr>
      </p:pic>
      <p:pic>
        <p:nvPicPr>
          <p:cNvPr id="5" name="Picture 5"/>
          <p:cNvPicPr>
            <a:picLocks noChangeAspect="1"/>
          </p:cNvPicPr>
          <p:nvPr/>
        </p:nvPicPr>
        <p:blipFill>
          <a:blip r:embed="rId3"/>
          <a:srcRect/>
          <a:stretch>
            <a:fillRect/>
          </a:stretch>
        </p:blipFill>
        <p:spPr>
          <a:xfrm rot="-10798857">
            <a:off x="9144000" y="7201062"/>
            <a:ext cx="9400859" cy="5264481"/>
          </a:xfrm>
          <a:prstGeom prst="rect">
            <a:avLst/>
          </a:prstGeom>
        </p:spPr>
      </p:pic>
      <p:pic>
        <p:nvPicPr>
          <p:cNvPr id="6" name="Picture 6"/>
          <p:cNvPicPr>
            <a:picLocks noChangeAspect="1"/>
          </p:cNvPicPr>
          <p:nvPr/>
        </p:nvPicPr>
        <p:blipFill>
          <a:blip r:embed="rId3"/>
          <a:srcRect/>
          <a:stretch>
            <a:fillRect/>
          </a:stretch>
        </p:blipFill>
        <p:spPr>
          <a:xfrm rot="-10798857">
            <a:off x="-256859" y="7197939"/>
            <a:ext cx="9400859" cy="5264481"/>
          </a:xfrm>
          <a:prstGeom prst="rect">
            <a:avLst/>
          </a:prstGeom>
        </p:spPr>
      </p:pic>
      <p:sp>
        <p:nvSpPr>
          <p:cNvPr id="7" name="Freeform 7"/>
          <p:cNvSpPr/>
          <p:nvPr/>
        </p:nvSpPr>
        <p:spPr>
          <a:xfrm>
            <a:off x="-257733" y="-1120405"/>
            <a:ext cx="19053910" cy="11670723"/>
          </a:xfrm>
          <a:custGeom>
            <a:avLst/>
            <a:gdLst/>
            <a:ahLst/>
            <a:cxnLst/>
            <a:rect l="l" t="t" r="r" b="b"/>
            <a:pathLst>
              <a:path w="19053910" h="11670723">
                <a:moveTo>
                  <a:pt x="0" y="0"/>
                </a:moveTo>
                <a:lnTo>
                  <a:pt x="19053909" y="0"/>
                </a:lnTo>
                <a:lnTo>
                  <a:pt x="19053909" y="11670724"/>
                </a:lnTo>
                <a:lnTo>
                  <a:pt x="0" y="11670724"/>
                </a:lnTo>
                <a:lnTo>
                  <a:pt x="0" y="0"/>
                </a:lnTo>
                <a:close/>
              </a:path>
            </a:pathLst>
          </a:custGeom>
          <a:blipFill>
            <a:blip r:embed="rId4">
              <a:alphaModFix amt="37000"/>
            </a:blip>
            <a:stretch>
              <a:fillRect t="-4386" b="-4386"/>
            </a:stretch>
          </a:blipFill>
        </p:spPr>
      </p:sp>
      <p:sp>
        <p:nvSpPr>
          <p:cNvPr id="8" name="Freeform 8"/>
          <p:cNvSpPr/>
          <p:nvPr/>
        </p:nvSpPr>
        <p:spPr>
          <a:xfrm>
            <a:off x="1946293" y="2532107"/>
            <a:ext cx="7322929" cy="4973046"/>
          </a:xfrm>
          <a:custGeom>
            <a:avLst/>
            <a:gdLst/>
            <a:ahLst/>
            <a:cxnLst/>
            <a:rect l="l" t="t" r="r" b="b"/>
            <a:pathLst>
              <a:path w="7322929" h="4973046">
                <a:moveTo>
                  <a:pt x="0" y="0"/>
                </a:moveTo>
                <a:lnTo>
                  <a:pt x="7322928" y="0"/>
                </a:lnTo>
                <a:lnTo>
                  <a:pt x="7322928" y="4973047"/>
                </a:lnTo>
                <a:lnTo>
                  <a:pt x="0" y="4973047"/>
                </a:lnTo>
                <a:lnTo>
                  <a:pt x="0" y="0"/>
                </a:lnTo>
                <a:close/>
              </a:path>
            </a:pathLst>
          </a:custGeom>
          <a:blipFill>
            <a:blip r:embed="rId5"/>
            <a:stretch>
              <a:fillRect r="-8656"/>
            </a:stretch>
          </a:blipFill>
        </p:spPr>
      </p:sp>
      <p:sp>
        <p:nvSpPr>
          <p:cNvPr id="9" name="Freeform 9"/>
          <p:cNvSpPr/>
          <p:nvPr/>
        </p:nvSpPr>
        <p:spPr>
          <a:xfrm>
            <a:off x="9652887" y="4884894"/>
            <a:ext cx="8384833" cy="5240521"/>
          </a:xfrm>
          <a:custGeom>
            <a:avLst/>
            <a:gdLst/>
            <a:ahLst/>
            <a:cxnLst/>
            <a:rect l="l" t="t" r="r" b="b"/>
            <a:pathLst>
              <a:path w="8384833" h="5240521">
                <a:moveTo>
                  <a:pt x="0" y="0"/>
                </a:moveTo>
                <a:lnTo>
                  <a:pt x="8384833" y="0"/>
                </a:lnTo>
                <a:lnTo>
                  <a:pt x="8384833" y="5240520"/>
                </a:lnTo>
                <a:lnTo>
                  <a:pt x="0" y="5240520"/>
                </a:lnTo>
                <a:lnTo>
                  <a:pt x="0" y="0"/>
                </a:lnTo>
                <a:close/>
              </a:path>
            </a:pathLst>
          </a:custGeom>
          <a:blipFill>
            <a:blip r:embed="rId6"/>
            <a:stretch>
              <a:fillRect/>
            </a:stretch>
          </a:blipFill>
        </p:spPr>
      </p:sp>
      <p:sp>
        <p:nvSpPr>
          <p:cNvPr id="10" name="TextBox 10"/>
          <p:cNvSpPr txBox="1"/>
          <p:nvPr/>
        </p:nvSpPr>
        <p:spPr>
          <a:xfrm>
            <a:off x="1946293" y="-125294"/>
            <a:ext cx="14397163" cy="2810892"/>
          </a:xfrm>
          <a:prstGeom prst="rect">
            <a:avLst/>
          </a:prstGeom>
        </p:spPr>
        <p:txBody>
          <a:bodyPr lIns="0" tIns="0" rIns="0" bIns="0" rtlCol="0" anchor="t">
            <a:spAutoFit/>
          </a:bodyPr>
          <a:lstStyle/>
          <a:p>
            <a:pPr algn="ctr">
              <a:lnSpc>
                <a:spcPts val="10807"/>
              </a:lnSpc>
            </a:pPr>
            <a:r>
              <a:rPr lang="en-US" sz="10700">
                <a:solidFill>
                  <a:srgbClr val="FFFFFF"/>
                </a:solidFill>
                <a:latin typeface="Nine by Five"/>
                <a:ea typeface="Nine by Five"/>
                <a:cs typeface="Nine by Five"/>
                <a:sym typeface="Nine by Five"/>
              </a:rPr>
              <a:t>EXPLORE OUR APPLICATION: FEATURES AND ACCESS</a:t>
            </a:r>
          </a:p>
        </p:txBody>
      </p:sp>
      <p:sp>
        <p:nvSpPr>
          <p:cNvPr id="11" name="TextBox 11"/>
          <p:cNvSpPr txBox="1"/>
          <p:nvPr/>
        </p:nvSpPr>
        <p:spPr>
          <a:xfrm>
            <a:off x="457200" y="2898839"/>
            <a:ext cx="3069951" cy="673100"/>
          </a:xfrm>
          <a:prstGeom prst="rect">
            <a:avLst/>
          </a:prstGeom>
        </p:spPr>
        <p:txBody>
          <a:bodyPr lIns="0" tIns="0" rIns="0" bIns="0" rtlCol="0" anchor="t">
            <a:spAutoFit/>
          </a:bodyPr>
          <a:lstStyle/>
          <a:p>
            <a:pPr algn="l">
              <a:lnSpc>
                <a:spcPts val="5050"/>
              </a:lnSpc>
            </a:pPr>
            <a:r>
              <a:rPr lang="en-US" sz="5000">
                <a:solidFill>
                  <a:srgbClr val="FFFFFF"/>
                </a:solidFill>
                <a:latin typeface="Nine by Five"/>
                <a:ea typeface="Nine by Five"/>
                <a:cs typeface="Nine by Five"/>
                <a:sym typeface="Nine by Five"/>
              </a:rPr>
              <a:t>INTRO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pic>
        <p:nvPicPr>
          <p:cNvPr id="3" name="Picture 3"/>
          <p:cNvPicPr>
            <a:picLocks noChangeAspect="1"/>
          </p:cNvPicPr>
          <p:nvPr/>
        </p:nvPicPr>
        <p:blipFill>
          <a:blip r:embed="rId3"/>
          <a:srcRect/>
          <a:stretch>
            <a:fillRect/>
          </a:stretch>
        </p:blipFill>
        <p:spPr>
          <a:xfrm>
            <a:off x="-255985" y="-2180105"/>
            <a:ext cx="9400859" cy="5264481"/>
          </a:xfrm>
          <a:prstGeom prst="rect">
            <a:avLst/>
          </a:prstGeom>
        </p:spPr>
      </p:pic>
      <p:pic>
        <p:nvPicPr>
          <p:cNvPr id="4" name="Picture 4"/>
          <p:cNvPicPr>
            <a:picLocks noChangeAspect="1"/>
          </p:cNvPicPr>
          <p:nvPr/>
        </p:nvPicPr>
        <p:blipFill>
          <a:blip r:embed="rId3"/>
          <a:srcRect/>
          <a:stretch>
            <a:fillRect/>
          </a:stretch>
        </p:blipFill>
        <p:spPr>
          <a:xfrm>
            <a:off x="9144874" y="-2180105"/>
            <a:ext cx="9400859" cy="5264481"/>
          </a:xfrm>
          <a:prstGeom prst="rect">
            <a:avLst/>
          </a:prstGeom>
        </p:spPr>
      </p:pic>
      <p:pic>
        <p:nvPicPr>
          <p:cNvPr id="5" name="Picture 5"/>
          <p:cNvPicPr>
            <a:picLocks noChangeAspect="1"/>
          </p:cNvPicPr>
          <p:nvPr/>
        </p:nvPicPr>
        <p:blipFill>
          <a:blip r:embed="rId3"/>
          <a:srcRect/>
          <a:stretch>
            <a:fillRect/>
          </a:stretch>
        </p:blipFill>
        <p:spPr>
          <a:xfrm rot="-10798857">
            <a:off x="9144000" y="7201062"/>
            <a:ext cx="9400859" cy="5264481"/>
          </a:xfrm>
          <a:prstGeom prst="rect">
            <a:avLst/>
          </a:prstGeom>
        </p:spPr>
      </p:pic>
      <p:pic>
        <p:nvPicPr>
          <p:cNvPr id="6" name="Picture 6"/>
          <p:cNvPicPr>
            <a:picLocks noChangeAspect="1"/>
          </p:cNvPicPr>
          <p:nvPr/>
        </p:nvPicPr>
        <p:blipFill>
          <a:blip r:embed="rId3"/>
          <a:srcRect/>
          <a:stretch>
            <a:fillRect/>
          </a:stretch>
        </p:blipFill>
        <p:spPr>
          <a:xfrm rot="-10798857">
            <a:off x="-256859" y="7197939"/>
            <a:ext cx="9400859" cy="5264481"/>
          </a:xfrm>
          <a:prstGeom prst="rect">
            <a:avLst/>
          </a:prstGeom>
        </p:spPr>
      </p:pic>
      <p:sp>
        <p:nvSpPr>
          <p:cNvPr id="7" name="Freeform 7"/>
          <p:cNvSpPr/>
          <p:nvPr/>
        </p:nvSpPr>
        <p:spPr>
          <a:xfrm>
            <a:off x="-617625" y="0"/>
            <a:ext cx="19413936" cy="10920339"/>
          </a:xfrm>
          <a:custGeom>
            <a:avLst/>
            <a:gdLst/>
            <a:ahLst/>
            <a:cxnLst/>
            <a:rect l="l" t="t" r="r" b="b"/>
            <a:pathLst>
              <a:path w="19413936" h="10920339">
                <a:moveTo>
                  <a:pt x="0" y="0"/>
                </a:moveTo>
                <a:lnTo>
                  <a:pt x="19413935" y="0"/>
                </a:lnTo>
                <a:lnTo>
                  <a:pt x="19413935" y="10920339"/>
                </a:lnTo>
                <a:lnTo>
                  <a:pt x="0" y="10920339"/>
                </a:lnTo>
                <a:lnTo>
                  <a:pt x="0" y="0"/>
                </a:lnTo>
                <a:close/>
              </a:path>
            </a:pathLst>
          </a:custGeom>
          <a:blipFill>
            <a:blip r:embed="rId4">
              <a:alphaModFix amt="41000"/>
            </a:blip>
            <a:stretch>
              <a:fillRect/>
            </a:stretch>
          </a:blipFill>
        </p:spPr>
      </p:sp>
      <p:sp>
        <p:nvSpPr>
          <p:cNvPr id="8" name="Freeform 8"/>
          <p:cNvSpPr/>
          <p:nvPr/>
        </p:nvSpPr>
        <p:spPr>
          <a:xfrm>
            <a:off x="1694895" y="6434919"/>
            <a:ext cx="4160264" cy="3398383"/>
          </a:xfrm>
          <a:custGeom>
            <a:avLst/>
            <a:gdLst/>
            <a:ahLst/>
            <a:cxnLst/>
            <a:rect l="l" t="t" r="r" b="b"/>
            <a:pathLst>
              <a:path w="4160264" h="3398383">
                <a:moveTo>
                  <a:pt x="0" y="0"/>
                </a:moveTo>
                <a:lnTo>
                  <a:pt x="4160264" y="0"/>
                </a:lnTo>
                <a:lnTo>
                  <a:pt x="4160264" y="3398384"/>
                </a:lnTo>
                <a:lnTo>
                  <a:pt x="0" y="3398384"/>
                </a:lnTo>
                <a:lnTo>
                  <a:pt x="0" y="0"/>
                </a:lnTo>
                <a:close/>
              </a:path>
            </a:pathLst>
          </a:custGeom>
          <a:blipFill>
            <a:blip r:embed="rId5"/>
            <a:stretch>
              <a:fillRect l="-2263" r="-565"/>
            </a:stretch>
          </a:blipFill>
        </p:spPr>
      </p:sp>
      <p:sp>
        <p:nvSpPr>
          <p:cNvPr id="9" name="Freeform 9"/>
          <p:cNvSpPr/>
          <p:nvPr/>
        </p:nvSpPr>
        <p:spPr>
          <a:xfrm>
            <a:off x="12327750" y="6434919"/>
            <a:ext cx="4571458" cy="3626713"/>
          </a:xfrm>
          <a:custGeom>
            <a:avLst/>
            <a:gdLst/>
            <a:ahLst/>
            <a:cxnLst/>
            <a:rect l="l" t="t" r="r" b="b"/>
            <a:pathLst>
              <a:path w="4571458" h="3626713">
                <a:moveTo>
                  <a:pt x="0" y="0"/>
                </a:moveTo>
                <a:lnTo>
                  <a:pt x="4571459" y="0"/>
                </a:lnTo>
                <a:lnTo>
                  <a:pt x="4571459" y="3626714"/>
                </a:lnTo>
                <a:lnTo>
                  <a:pt x="0" y="3626714"/>
                </a:lnTo>
                <a:lnTo>
                  <a:pt x="0" y="0"/>
                </a:lnTo>
                <a:close/>
              </a:path>
            </a:pathLst>
          </a:custGeom>
          <a:blipFill>
            <a:blip r:embed="rId6"/>
            <a:stretch>
              <a:fillRect l="-1544" t="-4543" r="-2059"/>
            </a:stretch>
          </a:blipFill>
        </p:spPr>
      </p:sp>
      <p:sp>
        <p:nvSpPr>
          <p:cNvPr id="10" name="TextBox 10"/>
          <p:cNvSpPr txBox="1"/>
          <p:nvPr/>
        </p:nvSpPr>
        <p:spPr>
          <a:xfrm>
            <a:off x="1946293" y="-125294"/>
            <a:ext cx="14397163" cy="2810892"/>
          </a:xfrm>
          <a:prstGeom prst="rect">
            <a:avLst/>
          </a:prstGeom>
        </p:spPr>
        <p:txBody>
          <a:bodyPr lIns="0" tIns="0" rIns="0" bIns="0" rtlCol="0" anchor="t">
            <a:spAutoFit/>
          </a:bodyPr>
          <a:lstStyle/>
          <a:p>
            <a:pPr algn="ctr">
              <a:lnSpc>
                <a:spcPts val="10807"/>
              </a:lnSpc>
            </a:pPr>
            <a:r>
              <a:rPr lang="en-US" sz="10700">
                <a:solidFill>
                  <a:srgbClr val="FFFFFF"/>
                </a:solidFill>
                <a:latin typeface="Nine by Five"/>
                <a:ea typeface="Nine by Five"/>
                <a:cs typeface="Nine by Five"/>
                <a:sym typeface="Nine by Five"/>
              </a:rPr>
              <a:t>EXPLORE OUR APPLICATION: FEATURES AND ACCESS</a:t>
            </a:r>
          </a:p>
        </p:txBody>
      </p:sp>
      <p:sp>
        <p:nvSpPr>
          <p:cNvPr id="11" name="TextBox 11"/>
          <p:cNvSpPr txBox="1"/>
          <p:nvPr/>
        </p:nvSpPr>
        <p:spPr>
          <a:xfrm>
            <a:off x="630777" y="2752272"/>
            <a:ext cx="17024696" cy="3057462"/>
          </a:xfrm>
          <a:prstGeom prst="rect">
            <a:avLst/>
          </a:prstGeom>
        </p:spPr>
        <p:txBody>
          <a:bodyPr lIns="0" tIns="0" rIns="0" bIns="0" rtlCol="0" anchor="t">
            <a:spAutoFit/>
          </a:bodyPr>
          <a:lstStyle/>
          <a:p>
            <a:pPr algn="ctr">
              <a:lnSpc>
                <a:spcPts val="3736"/>
              </a:lnSpc>
            </a:pPr>
            <a:r>
              <a:rPr lang="en-US" sz="3699">
                <a:solidFill>
                  <a:srgbClr val="FFFFFF"/>
                </a:solidFill>
                <a:latin typeface="Montserrat"/>
                <a:ea typeface="Montserrat"/>
                <a:cs typeface="Montserrat"/>
                <a:sym typeface="Montserrat"/>
              </a:rPr>
              <a:t>ADVENTURE GAME:  </a:t>
            </a:r>
          </a:p>
          <a:p>
            <a:pPr algn="ctr">
              <a:lnSpc>
                <a:spcPts val="3434"/>
              </a:lnSpc>
            </a:pPr>
            <a:r>
              <a:rPr lang="en-US" sz="3400">
                <a:solidFill>
                  <a:srgbClr val="FFFFFF"/>
                </a:solidFill>
                <a:latin typeface="Montserrat"/>
                <a:ea typeface="Montserrat"/>
                <a:cs typeface="Montserrat"/>
                <a:sym typeface="Montserrat"/>
              </a:rPr>
              <a:t>IN THIS ASTRONAUT ADVENTURE GAME, INSPIRED BY FLAPPY BIRD, PLAYERS GUIDE AN ASTRONAUT THROUGH OBSTACLES LIKE ASTEROIDS AND PLANETS, EACH LABELED BY NAME. AS THEY JOURNEY BEYOND THE MILKY WAY, PLAYERS LEARN ABOUT THE PLANETS THEY ENCOUNTER. IT'S A FUN AND EDUCATIONAL CHALLENGE THAT SIMULATES AN OUT-OF-THIS-WORLD EXPERIENCE.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pic>
        <p:nvPicPr>
          <p:cNvPr id="3" name="Picture 3"/>
          <p:cNvPicPr>
            <a:picLocks noChangeAspect="1"/>
          </p:cNvPicPr>
          <p:nvPr/>
        </p:nvPicPr>
        <p:blipFill>
          <a:blip r:embed="rId3"/>
          <a:srcRect/>
          <a:stretch>
            <a:fillRect/>
          </a:stretch>
        </p:blipFill>
        <p:spPr>
          <a:xfrm>
            <a:off x="-255985" y="-2180105"/>
            <a:ext cx="9400859" cy="5264481"/>
          </a:xfrm>
          <a:prstGeom prst="rect">
            <a:avLst/>
          </a:prstGeom>
        </p:spPr>
      </p:pic>
      <p:pic>
        <p:nvPicPr>
          <p:cNvPr id="4" name="Picture 4"/>
          <p:cNvPicPr>
            <a:picLocks noChangeAspect="1"/>
          </p:cNvPicPr>
          <p:nvPr/>
        </p:nvPicPr>
        <p:blipFill>
          <a:blip r:embed="rId3"/>
          <a:srcRect/>
          <a:stretch>
            <a:fillRect/>
          </a:stretch>
        </p:blipFill>
        <p:spPr>
          <a:xfrm>
            <a:off x="9144874" y="-2180105"/>
            <a:ext cx="9400859" cy="5264481"/>
          </a:xfrm>
          <a:prstGeom prst="rect">
            <a:avLst/>
          </a:prstGeom>
        </p:spPr>
      </p:pic>
      <p:pic>
        <p:nvPicPr>
          <p:cNvPr id="5" name="Picture 5"/>
          <p:cNvPicPr>
            <a:picLocks noChangeAspect="1"/>
          </p:cNvPicPr>
          <p:nvPr/>
        </p:nvPicPr>
        <p:blipFill>
          <a:blip r:embed="rId3"/>
          <a:srcRect/>
          <a:stretch>
            <a:fillRect/>
          </a:stretch>
        </p:blipFill>
        <p:spPr>
          <a:xfrm rot="-10798857">
            <a:off x="9144000" y="7201062"/>
            <a:ext cx="9400859" cy="5264481"/>
          </a:xfrm>
          <a:prstGeom prst="rect">
            <a:avLst/>
          </a:prstGeom>
        </p:spPr>
      </p:pic>
      <p:pic>
        <p:nvPicPr>
          <p:cNvPr id="6" name="Picture 6"/>
          <p:cNvPicPr>
            <a:picLocks noChangeAspect="1"/>
          </p:cNvPicPr>
          <p:nvPr/>
        </p:nvPicPr>
        <p:blipFill>
          <a:blip r:embed="rId3"/>
          <a:srcRect/>
          <a:stretch>
            <a:fillRect/>
          </a:stretch>
        </p:blipFill>
        <p:spPr>
          <a:xfrm rot="-10798857">
            <a:off x="-256859" y="7197939"/>
            <a:ext cx="9400859" cy="5264481"/>
          </a:xfrm>
          <a:prstGeom prst="rect">
            <a:avLst/>
          </a:prstGeom>
        </p:spPr>
      </p:pic>
      <p:sp>
        <p:nvSpPr>
          <p:cNvPr id="7" name="Freeform 7"/>
          <p:cNvSpPr/>
          <p:nvPr/>
        </p:nvSpPr>
        <p:spPr>
          <a:xfrm>
            <a:off x="-257733" y="74009"/>
            <a:ext cx="18803467" cy="10092266"/>
          </a:xfrm>
          <a:custGeom>
            <a:avLst/>
            <a:gdLst/>
            <a:ahLst/>
            <a:cxnLst/>
            <a:rect l="l" t="t" r="r" b="b"/>
            <a:pathLst>
              <a:path w="18803467" h="10092266">
                <a:moveTo>
                  <a:pt x="0" y="0"/>
                </a:moveTo>
                <a:lnTo>
                  <a:pt x="18803466" y="0"/>
                </a:lnTo>
                <a:lnTo>
                  <a:pt x="18803466" y="10092266"/>
                </a:lnTo>
                <a:lnTo>
                  <a:pt x="0" y="10092266"/>
                </a:lnTo>
                <a:lnTo>
                  <a:pt x="0" y="0"/>
                </a:lnTo>
                <a:close/>
              </a:path>
            </a:pathLst>
          </a:custGeom>
          <a:blipFill>
            <a:blip r:embed="rId4">
              <a:alphaModFix amt="40000"/>
            </a:blip>
            <a:stretch>
              <a:fillRect t="-12066" b="-12066"/>
            </a:stretch>
          </a:blipFill>
        </p:spPr>
      </p:sp>
      <p:sp>
        <p:nvSpPr>
          <p:cNvPr id="8" name="Freeform 8"/>
          <p:cNvSpPr/>
          <p:nvPr/>
        </p:nvSpPr>
        <p:spPr>
          <a:xfrm>
            <a:off x="3534156" y="5508427"/>
            <a:ext cx="11217940" cy="4492823"/>
          </a:xfrm>
          <a:custGeom>
            <a:avLst/>
            <a:gdLst/>
            <a:ahLst/>
            <a:cxnLst/>
            <a:rect l="l" t="t" r="r" b="b"/>
            <a:pathLst>
              <a:path w="11217940" h="4492823">
                <a:moveTo>
                  <a:pt x="0" y="0"/>
                </a:moveTo>
                <a:lnTo>
                  <a:pt x="11217939" y="0"/>
                </a:lnTo>
                <a:lnTo>
                  <a:pt x="11217939" y="4492823"/>
                </a:lnTo>
                <a:lnTo>
                  <a:pt x="0" y="4492823"/>
                </a:lnTo>
                <a:lnTo>
                  <a:pt x="0" y="0"/>
                </a:lnTo>
                <a:close/>
              </a:path>
            </a:pathLst>
          </a:custGeom>
          <a:blipFill>
            <a:blip r:embed="rId5">
              <a:alphaModFix amt="79000"/>
            </a:blip>
            <a:stretch>
              <a:fillRect l="-33814" r="-19749" b="-17904"/>
            </a:stretch>
          </a:blipFill>
        </p:spPr>
      </p:sp>
      <p:sp>
        <p:nvSpPr>
          <p:cNvPr id="9" name="TextBox 9"/>
          <p:cNvSpPr txBox="1"/>
          <p:nvPr/>
        </p:nvSpPr>
        <p:spPr>
          <a:xfrm>
            <a:off x="1946293" y="-30044"/>
            <a:ext cx="14397163" cy="2810892"/>
          </a:xfrm>
          <a:prstGeom prst="rect">
            <a:avLst/>
          </a:prstGeom>
        </p:spPr>
        <p:txBody>
          <a:bodyPr lIns="0" tIns="0" rIns="0" bIns="0" rtlCol="0" anchor="t">
            <a:spAutoFit/>
          </a:bodyPr>
          <a:lstStyle/>
          <a:p>
            <a:pPr algn="ctr">
              <a:lnSpc>
                <a:spcPts val="10807"/>
              </a:lnSpc>
            </a:pPr>
            <a:r>
              <a:rPr lang="en-US" sz="10700">
                <a:solidFill>
                  <a:srgbClr val="FFFFFF"/>
                </a:solidFill>
                <a:latin typeface="Nine by Five"/>
                <a:ea typeface="Nine by Five"/>
                <a:cs typeface="Nine by Five"/>
                <a:sym typeface="Nine by Five"/>
              </a:rPr>
              <a:t>EXPLORE OUR APPLICATION: FEATURES AND ACCESS</a:t>
            </a:r>
          </a:p>
        </p:txBody>
      </p:sp>
      <p:sp>
        <p:nvSpPr>
          <p:cNvPr id="10" name="TextBox 10"/>
          <p:cNvSpPr txBox="1"/>
          <p:nvPr/>
        </p:nvSpPr>
        <p:spPr>
          <a:xfrm>
            <a:off x="229475" y="2837997"/>
            <a:ext cx="17830800" cy="2301241"/>
          </a:xfrm>
          <a:prstGeom prst="rect">
            <a:avLst/>
          </a:prstGeom>
        </p:spPr>
        <p:txBody>
          <a:bodyPr lIns="0" tIns="0" rIns="0" bIns="0" rtlCol="0" anchor="t">
            <a:spAutoFit/>
          </a:bodyPr>
          <a:lstStyle/>
          <a:p>
            <a:pPr algn="ctr">
              <a:lnSpc>
                <a:spcPts val="3030"/>
              </a:lnSpc>
            </a:pPr>
            <a:r>
              <a:rPr lang="en-US" sz="3000">
                <a:solidFill>
                  <a:srgbClr val="FFFFFF"/>
                </a:solidFill>
                <a:latin typeface="Montserrat"/>
                <a:ea typeface="Montserrat"/>
                <a:cs typeface="Montserrat"/>
                <a:sym typeface="Montserrat"/>
              </a:rPr>
              <a:t>INTERACTIVE QUIZZES:</a:t>
            </a:r>
          </a:p>
          <a:p>
            <a:pPr algn="ctr">
              <a:lnSpc>
                <a:spcPts val="3030"/>
              </a:lnSpc>
            </a:pPr>
            <a:r>
              <a:rPr lang="en-US" sz="3000">
                <a:solidFill>
                  <a:srgbClr val="FFFFFF"/>
                </a:solidFill>
                <a:latin typeface="Montserrat"/>
                <a:ea typeface="Montserrat"/>
                <a:cs typeface="Montserrat"/>
                <a:sym typeface="Montserrat"/>
              </a:rPr>
              <a:t>Our quizzes are designed to test knowledge in an exciting, dynamic way. Each quiz is filled with thought-provoking questions about exoplanets, planetary systems, and the broader universe. Players receive instant feedback, with explanations that deepen their understanding of key concepts while keeping the experience engaging and enjoyable.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pic>
        <p:nvPicPr>
          <p:cNvPr id="3" name="Picture 3"/>
          <p:cNvPicPr>
            <a:picLocks noChangeAspect="1"/>
          </p:cNvPicPr>
          <p:nvPr/>
        </p:nvPicPr>
        <p:blipFill>
          <a:blip r:embed="rId3"/>
          <a:srcRect/>
          <a:stretch>
            <a:fillRect/>
          </a:stretch>
        </p:blipFill>
        <p:spPr>
          <a:xfrm>
            <a:off x="-255985" y="-2180105"/>
            <a:ext cx="9400859" cy="5264481"/>
          </a:xfrm>
          <a:prstGeom prst="rect">
            <a:avLst/>
          </a:prstGeom>
        </p:spPr>
      </p:pic>
      <p:pic>
        <p:nvPicPr>
          <p:cNvPr id="4" name="Picture 4"/>
          <p:cNvPicPr>
            <a:picLocks noChangeAspect="1"/>
          </p:cNvPicPr>
          <p:nvPr/>
        </p:nvPicPr>
        <p:blipFill>
          <a:blip r:embed="rId3"/>
          <a:srcRect/>
          <a:stretch>
            <a:fillRect/>
          </a:stretch>
        </p:blipFill>
        <p:spPr>
          <a:xfrm>
            <a:off x="9144874" y="-2180105"/>
            <a:ext cx="9400859" cy="5264481"/>
          </a:xfrm>
          <a:prstGeom prst="rect">
            <a:avLst/>
          </a:prstGeom>
        </p:spPr>
      </p:pic>
      <p:pic>
        <p:nvPicPr>
          <p:cNvPr id="5" name="Picture 5"/>
          <p:cNvPicPr>
            <a:picLocks noChangeAspect="1"/>
          </p:cNvPicPr>
          <p:nvPr/>
        </p:nvPicPr>
        <p:blipFill>
          <a:blip r:embed="rId3"/>
          <a:srcRect/>
          <a:stretch>
            <a:fillRect/>
          </a:stretch>
        </p:blipFill>
        <p:spPr>
          <a:xfrm rot="-10798857">
            <a:off x="9144000" y="7201062"/>
            <a:ext cx="9400859" cy="5264481"/>
          </a:xfrm>
          <a:prstGeom prst="rect">
            <a:avLst/>
          </a:prstGeom>
        </p:spPr>
      </p:pic>
      <p:pic>
        <p:nvPicPr>
          <p:cNvPr id="6" name="Picture 6"/>
          <p:cNvPicPr>
            <a:picLocks noChangeAspect="1"/>
          </p:cNvPicPr>
          <p:nvPr/>
        </p:nvPicPr>
        <p:blipFill>
          <a:blip r:embed="rId3"/>
          <a:srcRect/>
          <a:stretch>
            <a:fillRect/>
          </a:stretch>
        </p:blipFill>
        <p:spPr>
          <a:xfrm rot="-10798857">
            <a:off x="-256859" y="7197939"/>
            <a:ext cx="9400859" cy="5264481"/>
          </a:xfrm>
          <a:prstGeom prst="rect">
            <a:avLst/>
          </a:prstGeom>
        </p:spPr>
      </p:pic>
      <p:sp>
        <p:nvSpPr>
          <p:cNvPr id="7" name="Freeform 7"/>
          <p:cNvSpPr/>
          <p:nvPr/>
        </p:nvSpPr>
        <p:spPr>
          <a:xfrm>
            <a:off x="-81999" y="7062"/>
            <a:ext cx="18369999" cy="10905919"/>
          </a:xfrm>
          <a:custGeom>
            <a:avLst/>
            <a:gdLst/>
            <a:ahLst/>
            <a:cxnLst/>
            <a:rect l="l" t="t" r="r" b="b"/>
            <a:pathLst>
              <a:path w="18369999" h="10905919">
                <a:moveTo>
                  <a:pt x="0" y="0"/>
                </a:moveTo>
                <a:lnTo>
                  <a:pt x="18369999" y="0"/>
                </a:lnTo>
                <a:lnTo>
                  <a:pt x="18369999" y="10905919"/>
                </a:lnTo>
                <a:lnTo>
                  <a:pt x="0" y="10905919"/>
                </a:lnTo>
                <a:lnTo>
                  <a:pt x="0" y="0"/>
                </a:lnTo>
                <a:close/>
              </a:path>
            </a:pathLst>
          </a:custGeom>
          <a:blipFill>
            <a:blip r:embed="rId4">
              <a:alphaModFix amt="41000"/>
            </a:blip>
            <a:stretch>
              <a:fillRect l="-13359" t="-42208" r="-13359"/>
            </a:stretch>
          </a:blipFill>
        </p:spPr>
      </p:sp>
      <p:sp>
        <p:nvSpPr>
          <p:cNvPr id="8" name="Freeform 8"/>
          <p:cNvSpPr/>
          <p:nvPr/>
        </p:nvSpPr>
        <p:spPr>
          <a:xfrm>
            <a:off x="2941696" y="4600575"/>
            <a:ext cx="12480808" cy="5686425"/>
          </a:xfrm>
          <a:custGeom>
            <a:avLst/>
            <a:gdLst/>
            <a:ahLst/>
            <a:cxnLst/>
            <a:rect l="l" t="t" r="r" b="b"/>
            <a:pathLst>
              <a:path w="12480808" h="5686425">
                <a:moveTo>
                  <a:pt x="0" y="0"/>
                </a:moveTo>
                <a:lnTo>
                  <a:pt x="12480808" y="0"/>
                </a:lnTo>
                <a:lnTo>
                  <a:pt x="12480808" y="5686425"/>
                </a:lnTo>
                <a:lnTo>
                  <a:pt x="0" y="5686425"/>
                </a:lnTo>
                <a:lnTo>
                  <a:pt x="0" y="0"/>
                </a:lnTo>
                <a:close/>
              </a:path>
            </a:pathLst>
          </a:custGeom>
          <a:blipFill>
            <a:blip r:embed="rId5">
              <a:alphaModFix amt="65000"/>
            </a:blip>
            <a:stretch>
              <a:fillRect t="-20462" r="-616" b="-17560"/>
            </a:stretch>
          </a:blipFill>
        </p:spPr>
      </p:sp>
      <p:sp>
        <p:nvSpPr>
          <p:cNvPr id="9" name="TextBox 9"/>
          <p:cNvSpPr txBox="1"/>
          <p:nvPr/>
        </p:nvSpPr>
        <p:spPr>
          <a:xfrm>
            <a:off x="1946293" y="-30044"/>
            <a:ext cx="14397163" cy="2810892"/>
          </a:xfrm>
          <a:prstGeom prst="rect">
            <a:avLst/>
          </a:prstGeom>
        </p:spPr>
        <p:txBody>
          <a:bodyPr lIns="0" tIns="0" rIns="0" bIns="0" rtlCol="0" anchor="t">
            <a:spAutoFit/>
          </a:bodyPr>
          <a:lstStyle/>
          <a:p>
            <a:pPr algn="ctr">
              <a:lnSpc>
                <a:spcPts val="10807"/>
              </a:lnSpc>
            </a:pPr>
            <a:r>
              <a:rPr lang="en-US" sz="10700">
                <a:solidFill>
                  <a:srgbClr val="FFFFFF"/>
                </a:solidFill>
                <a:latin typeface="Nine by Five"/>
                <a:ea typeface="Nine by Five"/>
                <a:cs typeface="Nine by Five"/>
                <a:sym typeface="Nine by Five"/>
              </a:rPr>
              <a:t>EXPLORE OUR APPLICATION: FEATURES AND ACCESS</a:t>
            </a:r>
          </a:p>
        </p:txBody>
      </p:sp>
      <p:sp>
        <p:nvSpPr>
          <p:cNvPr id="10" name="TextBox 10"/>
          <p:cNvSpPr txBox="1"/>
          <p:nvPr/>
        </p:nvSpPr>
        <p:spPr>
          <a:xfrm>
            <a:off x="266700" y="2870200"/>
            <a:ext cx="17830800" cy="860680"/>
          </a:xfrm>
          <a:prstGeom prst="rect">
            <a:avLst/>
          </a:prstGeom>
        </p:spPr>
        <p:txBody>
          <a:bodyPr lIns="0" tIns="0" rIns="0" bIns="0" rtlCol="0" anchor="t">
            <a:spAutoFit/>
          </a:bodyPr>
          <a:lstStyle/>
          <a:p>
            <a:pPr algn="ctr">
              <a:lnSpc>
                <a:spcPts val="3333"/>
              </a:lnSpc>
            </a:pPr>
            <a:r>
              <a:rPr lang="en-US" sz="3300" b="1">
                <a:solidFill>
                  <a:srgbClr val="FFFFFF"/>
                </a:solidFill>
                <a:latin typeface="Montserrat Bold"/>
                <a:ea typeface="Montserrat Bold"/>
                <a:cs typeface="Montserrat Bold"/>
                <a:sym typeface="Montserrat Bold"/>
              </a:rPr>
              <a:t>CLICK THE LINK BELOW TO EXPLORE THE APPLICATION AND EMBARK ON THIS EDUCATIONAL JOURNEY!</a:t>
            </a:r>
          </a:p>
        </p:txBody>
      </p:sp>
      <p:sp>
        <p:nvSpPr>
          <p:cNvPr id="11" name="TextBox 11"/>
          <p:cNvSpPr txBox="1"/>
          <p:nvPr/>
        </p:nvSpPr>
        <p:spPr>
          <a:xfrm>
            <a:off x="3446886" y="3956566"/>
            <a:ext cx="10837699" cy="374642"/>
          </a:xfrm>
          <a:prstGeom prst="rect">
            <a:avLst/>
          </a:prstGeom>
        </p:spPr>
        <p:txBody>
          <a:bodyPr lIns="0" tIns="0" rIns="0" bIns="0" rtlCol="0" anchor="t">
            <a:spAutoFit/>
          </a:bodyPr>
          <a:lstStyle/>
          <a:p>
            <a:pPr algn="ctr">
              <a:lnSpc>
                <a:spcPts val="2923"/>
              </a:lnSpc>
              <a:spcBef>
                <a:spcPct val="0"/>
              </a:spcBef>
            </a:pPr>
            <a:r>
              <a:rPr lang="en-US" sz="2894" b="1">
                <a:solidFill>
                  <a:srgbClr val="00FFF0"/>
                </a:solidFill>
                <a:latin typeface="Montserrat Bold"/>
                <a:ea typeface="Montserrat Bold"/>
                <a:cs typeface="Montserrat Bold"/>
                <a:sym typeface="Montserrat Bold"/>
              </a:rPr>
              <a:t>HTTP://127.0.0.1:5500/HACKATHON_1/CHRONICLES.HTML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281</Words>
  <Application>Microsoft Office PowerPoint</Application>
  <PresentationFormat>Custom</PresentationFormat>
  <Paragraphs>44</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Canva Sans Bold</vt:lpstr>
      <vt:lpstr>Montserrat Bold</vt:lpstr>
      <vt:lpstr>Montserrat</vt:lpstr>
      <vt:lpstr>Arial</vt:lpstr>
      <vt:lpstr>Calibri</vt:lpstr>
      <vt:lpstr>Nine by Five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Chronical of exoplanet expLortion</dc:title>
  <dc:creator>Rick Bhattacharyya</dc:creator>
  <cp:lastModifiedBy>Rick Bhattacharyya</cp:lastModifiedBy>
  <cp:revision>3</cp:revision>
  <dcterms:created xsi:type="dcterms:W3CDTF">2006-08-16T00:00:00Z</dcterms:created>
  <dcterms:modified xsi:type="dcterms:W3CDTF">2024-10-06T09:49:00Z</dcterms:modified>
  <dc:identifier>DAGSsP6_9Wc</dc:identifier>
</cp:coreProperties>
</file>

<file path=docProps/thumbnail.jpeg>
</file>